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notesSlides/notesSlide3.xml" ContentType="application/vnd.openxmlformats-officedocument.presentationml.notesSlide+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 id="2147483792" r:id="rId2"/>
    <p:sldMasterId id="2147483805" r:id="rId3"/>
    <p:sldMasterId id="2147483817" r:id="rId4"/>
  </p:sldMasterIdLst>
  <p:notesMasterIdLst>
    <p:notesMasterId r:id="rId47"/>
  </p:notesMasterIdLst>
  <p:sldIdLst>
    <p:sldId id="256" r:id="rId5"/>
    <p:sldId id="445" r:id="rId6"/>
    <p:sldId id="487" r:id="rId7"/>
    <p:sldId id="348" r:id="rId8"/>
    <p:sldId id="349" r:id="rId9"/>
    <p:sldId id="354" r:id="rId10"/>
    <p:sldId id="377" r:id="rId11"/>
    <p:sldId id="355" r:id="rId12"/>
    <p:sldId id="381" r:id="rId13"/>
    <p:sldId id="356" r:id="rId14"/>
    <p:sldId id="350" r:id="rId15"/>
    <p:sldId id="361" r:id="rId16"/>
    <p:sldId id="351" r:id="rId17"/>
    <p:sldId id="365" r:id="rId18"/>
    <p:sldId id="352" r:id="rId19"/>
    <p:sldId id="369" r:id="rId20"/>
    <p:sldId id="353" r:id="rId21"/>
    <p:sldId id="373" r:id="rId22"/>
    <p:sldId id="357" r:id="rId23"/>
    <p:sldId id="358" r:id="rId24"/>
    <p:sldId id="359" r:id="rId25"/>
    <p:sldId id="488" r:id="rId26"/>
    <p:sldId id="489" r:id="rId27"/>
    <p:sldId id="490" r:id="rId28"/>
    <p:sldId id="491" r:id="rId29"/>
    <p:sldId id="499" r:id="rId30"/>
    <p:sldId id="500" r:id="rId31"/>
    <p:sldId id="501" r:id="rId32"/>
    <p:sldId id="376" r:id="rId33"/>
    <p:sldId id="503" r:id="rId34"/>
    <p:sldId id="492" r:id="rId35"/>
    <p:sldId id="493" r:id="rId36"/>
    <p:sldId id="494" r:id="rId37"/>
    <p:sldId id="364" r:id="rId38"/>
    <p:sldId id="496" r:id="rId39"/>
    <p:sldId id="367" r:id="rId40"/>
    <p:sldId id="498" r:id="rId41"/>
    <p:sldId id="370" r:id="rId42"/>
    <p:sldId id="504" r:id="rId43"/>
    <p:sldId id="505" r:id="rId44"/>
    <p:sldId id="360" r:id="rId45"/>
    <p:sldId id="480" r:id="rId46"/>
  </p:sldIdLst>
  <p:sldSz cx="10826750" cy="8120063" type="B4ISO"/>
  <p:notesSz cx="6858000" cy="9144000"/>
  <p:defaultTextStyle>
    <a:defPPr>
      <a:defRPr lang="en-US"/>
    </a:defPPr>
    <a:lvl1pPr marL="0" algn="l" defTabSz="1033110" rtl="0" eaLnBrk="1" latinLnBrk="0" hangingPunct="1">
      <a:defRPr sz="2000" kern="1200">
        <a:solidFill>
          <a:schemeClr val="tx1"/>
        </a:solidFill>
        <a:latin typeface="+mn-lt"/>
        <a:ea typeface="+mn-ea"/>
        <a:cs typeface="+mn-cs"/>
      </a:defRPr>
    </a:lvl1pPr>
    <a:lvl2pPr marL="516553" algn="l" defTabSz="1033110" rtl="0" eaLnBrk="1" latinLnBrk="0" hangingPunct="1">
      <a:defRPr sz="2000" kern="1200">
        <a:solidFill>
          <a:schemeClr val="tx1"/>
        </a:solidFill>
        <a:latin typeface="+mn-lt"/>
        <a:ea typeface="+mn-ea"/>
        <a:cs typeface="+mn-cs"/>
      </a:defRPr>
    </a:lvl2pPr>
    <a:lvl3pPr marL="1033110" algn="l" defTabSz="1033110" rtl="0" eaLnBrk="1" latinLnBrk="0" hangingPunct="1">
      <a:defRPr sz="2000" kern="1200">
        <a:solidFill>
          <a:schemeClr val="tx1"/>
        </a:solidFill>
        <a:latin typeface="+mn-lt"/>
        <a:ea typeface="+mn-ea"/>
        <a:cs typeface="+mn-cs"/>
      </a:defRPr>
    </a:lvl3pPr>
    <a:lvl4pPr marL="1549663" algn="l" defTabSz="1033110" rtl="0" eaLnBrk="1" latinLnBrk="0" hangingPunct="1">
      <a:defRPr sz="2000" kern="1200">
        <a:solidFill>
          <a:schemeClr val="tx1"/>
        </a:solidFill>
        <a:latin typeface="+mn-lt"/>
        <a:ea typeface="+mn-ea"/>
        <a:cs typeface="+mn-cs"/>
      </a:defRPr>
    </a:lvl4pPr>
    <a:lvl5pPr marL="2066215" algn="l" defTabSz="1033110" rtl="0" eaLnBrk="1" latinLnBrk="0" hangingPunct="1">
      <a:defRPr sz="2000" kern="1200">
        <a:solidFill>
          <a:schemeClr val="tx1"/>
        </a:solidFill>
        <a:latin typeface="+mn-lt"/>
        <a:ea typeface="+mn-ea"/>
        <a:cs typeface="+mn-cs"/>
      </a:defRPr>
    </a:lvl5pPr>
    <a:lvl6pPr marL="2582768" algn="l" defTabSz="1033110" rtl="0" eaLnBrk="1" latinLnBrk="0" hangingPunct="1">
      <a:defRPr sz="2000" kern="1200">
        <a:solidFill>
          <a:schemeClr val="tx1"/>
        </a:solidFill>
        <a:latin typeface="+mn-lt"/>
        <a:ea typeface="+mn-ea"/>
        <a:cs typeface="+mn-cs"/>
      </a:defRPr>
    </a:lvl6pPr>
    <a:lvl7pPr marL="3099321" algn="l" defTabSz="1033110" rtl="0" eaLnBrk="1" latinLnBrk="0" hangingPunct="1">
      <a:defRPr sz="2000" kern="1200">
        <a:solidFill>
          <a:schemeClr val="tx1"/>
        </a:solidFill>
        <a:latin typeface="+mn-lt"/>
        <a:ea typeface="+mn-ea"/>
        <a:cs typeface="+mn-cs"/>
      </a:defRPr>
    </a:lvl7pPr>
    <a:lvl8pPr marL="3615877" algn="l" defTabSz="1033110" rtl="0" eaLnBrk="1" latinLnBrk="0" hangingPunct="1">
      <a:defRPr sz="2000" kern="1200">
        <a:solidFill>
          <a:schemeClr val="tx1"/>
        </a:solidFill>
        <a:latin typeface="+mn-lt"/>
        <a:ea typeface="+mn-ea"/>
        <a:cs typeface="+mn-cs"/>
      </a:defRPr>
    </a:lvl8pPr>
    <a:lvl9pPr marL="4132431" algn="l" defTabSz="1033110"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58">
          <p15:clr>
            <a:srgbClr val="A4A3A4"/>
          </p15:clr>
        </p15:guide>
        <p15:guide id="2" pos="341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E25E649-3F16-4E02-A733-19D2CDBF48F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66" autoAdjust="0"/>
    <p:restoredTop sz="94660"/>
  </p:normalViewPr>
  <p:slideViewPr>
    <p:cSldViewPr snapToGrid="0">
      <p:cViewPr varScale="1">
        <p:scale>
          <a:sx n="50" d="100"/>
          <a:sy n="50" d="100"/>
        </p:scale>
        <p:origin x="1728" y="36"/>
      </p:cViewPr>
      <p:guideLst>
        <p:guide orient="horz" pos="2558"/>
        <p:guide pos="341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C:\Users\godin\Documents\3-REPOSITION\2024\15%20-%20&#913;&#952;&#942;&#957;&#945;\Book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godin\Documents\3-REPOSITION\2024\15%20-%20&#913;&#952;&#942;&#957;&#945;\Book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godin\Documents\3-REPOSITION\2024\15%20-%20&#913;&#952;&#942;&#957;&#945;\Book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godin\Desktop\OUTPUT.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godin\Documents\3-REPOSITION\2024\15%20-%20&#913;&#952;&#942;&#957;&#945;\Book1.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godin\Desktop\OUTPUT.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godin\Documents\3-REPOSITION\2024\15%20-%20&#913;&#952;&#942;&#957;&#945;\Book1.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godin\Documents\3-REPOSITION\2024\15%20-%20&#913;&#952;&#942;&#957;&#945;\Book1.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godin\Desktop\OUTPUT.xls"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godin\Documents\3-REPOSITION\2024\15%20-%20&#913;&#952;&#942;&#957;&#945;\Book1.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godin\Desktop\OUTPUT.xls"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godin\Documents\3-REPOSITION\2024\15%20-%20&#913;&#952;&#942;&#957;&#945;\Book1.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godin\Desktop\OUTPUT.xls"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godin\Documents\3-REPOSITION\2024\15%20-%20&#913;&#952;&#942;&#957;&#945;\Book1.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godin\Desktop\OUTPUT.xls"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godin\Documents\3-REPOSITION\2024\15%20-%20&#913;&#952;&#942;&#957;&#945;\Book1.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godin\Documents\3-REPOSITION\2024\15%20-%20&#913;&#952;&#942;&#957;&#945;\Book1.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godin\Documents\3-REPOSITION\2024\15%20-%20&#913;&#952;&#942;&#957;&#945;\Book1.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godin\Documents\3-REPOSITION\2024\13%20-%20&#920;&#949;&#963;&#963;&#945;&#955;&#959;&#957;&#943;&#954;&#951;\Book1.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godin\Documents\3-REPOSITION\2024\13%20-%20&#920;&#949;&#963;&#963;&#945;&#955;&#959;&#957;&#943;&#954;&#951;\Book1.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Users\godin\Documents\3-REPOSITION\2024\13%20-%20&#920;&#949;&#963;&#963;&#945;&#955;&#959;&#957;&#943;&#954;&#951;\Book1.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Users\godin\Desktop\OUTPUT.xls"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Users\godin\Documents\3-REPOSITION\2024\13%20-%20&#920;&#949;&#963;&#963;&#945;&#955;&#959;&#957;&#943;&#954;&#951;\Book1.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C:\Users\godin\Desktop\OUTPUT.xls"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C:\Users\godin\Documents\3-REPOSITION\2024\13%20-%20&#920;&#949;&#963;&#963;&#945;&#955;&#959;&#957;&#943;&#954;&#951;\Book1.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C:\Users\godin\Documents\3-REPOSITION\2024\13%20-%20&#920;&#949;&#963;&#963;&#945;&#955;&#959;&#957;&#943;&#954;&#951;\Book1.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file:///C:\Users\godin\Desktop\OUTPUT.xls"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C:\Users\godin\Documents\3-REPOSITION\2024\13%20-%20&#920;&#949;&#963;&#963;&#945;&#955;&#959;&#957;&#943;&#954;&#951;\Book1.xlsx"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file:///C:\Users\godin\Desktop\OUTPUT.xls"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file:///C:\Users\godin\Documents\3-REPOSITION\2024\13%20-%20&#920;&#949;&#963;&#963;&#945;&#955;&#959;&#957;&#943;&#954;&#951;\Book1.xlsx"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C:\Users\godin\Desktop\OUTPUT.xls"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file:///C:\Users\godin\Documents\3-REPOSITION\2024\13%20-%20&#920;&#949;&#963;&#963;&#945;&#955;&#959;&#957;&#943;&#954;&#951;\Book1.xlsx" TargetMode="External"/></Relationships>
</file>

<file path=ppt/charts/_rels/chart33.xml.rels><?xml version="1.0" encoding="UTF-8" standalone="yes"?>
<Relationships xmlns="http://schemas.openxmlformats.org/package/2006/relationships"><Relationship Id="rId1" Type="http://schemas.openxmlformats.org/officeDocument/2006/relationships/oleObject" Target="file:///C:\Users\godin\Desktop\OUTPUT.xls" TargetMode="External"/></Relationships>
</file>

<file path=ppt/charts/_rels/chart34.xml.rels><?xml version="1.0" encoding="UTF-8" standalone="yes"?>
<Relationships xmlns="http://schemas.openxmlformats.org/package/2006/relationships"><Relationship Id="rId1" Type="http://schemas.openxmlformats.org/officeDocument/2006/relationships/oleObject" Target="file:///C:\Users\godin\Documents\3-REPOSITION\2024\13%20-%20&#920;&#949;&#963;&#963;&#945;&#955;&#959;&#957;&#943;&#954;&#951;\Book1.xlsx" TargetMode="External"/></Relationships>
</file>

<file path=ppt/charts/_rels/chart35.xml.rels><?xml version="1.0" encoding="UTF-8" standalone="yes"?>
<Relationships xmlns="http://schemas.openxmlformats.org/package/2006/relationships"><Relationship Id="rId1" Type="http://schemas.openxmlformats.org/officeDocument/2006/relationships/oleObject" Target="file:///C:\Users\godin\Documents\3-REPOSITION\2024\13%20-%20&#920;&#949;&#963;&#963;&#945;&#955;&#959;&#957;&#943;&#954;&#951;\Book1.xlsx" TargetMode="External"/></Relationships>
</file>

<file path=ppt/charts/_rels/chart36.xml.rels><?xml version="1.0" encoding="UTF-8" standalone="yes"?>
<Relationships xmlns="http://schemas.openxmlformats.org/package/2006/relationships"><Relationship Id="rId1" Type="http://schemas.openxmlformats.org/officeDocument/2006/relationships/oleObject" Target="file:///C:\Users\godin\Documents\3-REPOSITION\2024\13%20-%20&#920;&#949;&#963;&#963;&#945;&#955;&#959;&#957;&#943;&#954;&#951;\Book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bar"/>
        <c:grouping val="clustered"/>
        <c:varyColors val="0"/>
        <c:ser>
          <c:idx val="0"/>
          <c:order val="0"/>
          <c:spPr>
            <a:solidFill>
              <a:schemeClr val="accent2"/>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Sheet1!$A$5:$A$25</c:f>
              <c:strCache>
                <c:ptCount val="21"/>
                <c:pt idx="0">
                  <c:v>ΔΓ/ΔΑ</c:v>
                </c:pt>
                <c:pt idx="1">
                  <c:v>Πολιτιστικές υποδομές/ δραστηριότητα</c:v>
                </c:pt>
                <c:pt idx="2">
                  <c:v>Ύδρευση/ Αποχέτευση</c:v>
                </c:pt>
                <c:pt idx="3">
                  <c:v>Τόνωση της τοπικής αγοράς</c:v>
                </c:pt>
                <c:pt idx="4">
                  <c:v>Αθλητικές εγκαταστάσεις</c:v>
                </c:pt>
                <c:pt idx="5">
                  <c:v>Χώροι αναψυχής</c:v>
                </c:pt>
                <c:pt idx="6">
                  <c:v>Κοινωνικές Δομές (ΚΑΠΗ, Παιδικές Χαρές)</c:v>
                </c:pt>
                <c:pt idx="7">
                  <c:v>Κατάσταση σχολείων</c:v>
                </c:pt>
                <c:pt idx="8">
                  <c:v>Ανάπτυξη / ανεργία</c:v>
                </c:pt>
                <c:pt idx="9">
                  <c:v>Δομές Υγείας / Νοσοκομεία</c:v>
                </c:pt>
                <c:pt idx="10">
                  <c:v>Διαφθορά</c:v>
                </c:pt>
                <c:pt idx="11">
                  <c:v>Συγκοινωνίες</c:v>
                </c:pt>
                <c:pt idx="12">
                  <c:v>Οικονομικά</c:v>
                </c:pt>
                <c:pt idx="13">
                  <c:v>Κατάσταση Πλατειών, Παιδικών Χαρών</c:v>
                </c:pt>
                <c:pt idx="14">
                  <c:v>Φτώχεια</c:v>
                </c:pt>
                <c:pt idx="15">
                  <c:v>Το Μεταναστευτικό</c:v>
                </c:pt>
                <c:pt idx="16">
                  <c:v>Συντήρηση, ανάπτυξη πρασίνου</c:v>
                </c:pt>
                <c:pt idx="17">
                  <c:v>Κατάσταση οδικού δικτύου</c:v>
                </c:pt>
                <c:pt idx="18">
                  <c:v>Εγκληματικότητα/ παραβατικότητα</c:v>
                </c:pt>
                <c:pt idx="19">
                  <c:v>Κυκλοφοριακό/ Στάθμευση/ Πάρκινγκ</c:v>
                </c:pt>
                <c:pt idx="20">
                  <c:v>Καθαριότητα</c:v>
                </c:pt>
              </c:strCache>
            </c:strRef>
          </c:cat>
          <c:val>
            <c:numRef>
              <c:f>Sheet1!$C$5:$C$25</c:f>
              <c:numCache>
                <c:formatCode>0.0</c:formatCode>
                <c:ptCount val="21"/>
                <c:pt idx="0">
                  <c:v>3.2588686004278813</c:v>
                </c:pt>
                <c:pt idx="1">
                  <c:v>1.1182148365590332</c:v>
                </c:pt>
                <c:pt idx="2">
                  <c:v>1.2736952087168518</c:v>
                </c:pt>
                <c:pt idx="3">
                  <c:v>1.2824021095576896</c:v>
                </c:pt>
                <c:pt idx="4">
                  <c:v>2.289914921140356</c:v>
                </c:pt>
                <c:pt idx="5">
                  <c:v>2.5847057067515791</c:v>
                </c:pt>
                <c:pt idx="6">
                  <c:v>2.9416886412259302</c:v>
                </c:pt>
                <c:pt idx="7">
                  <c:v>4.0350266182397112</c:v>
                </c:pt>
                <c:pt idx="8">
                  <c:v>4.2054331061246808</c:v>
                </c:pt>
                <c:pt idx="9">
                  <c:v>4.2439922384198194</c:v>
                </c:pt>
                <c:pt idx="10">
                  <c:v>5.1258769092989711</c:v>
                </c:pt>
                <c:pt idx="11">
                  <c:v>5.4604706701825982</c:v>
                </c:pt>
                <c:pt idx="12">
                  <c:v>6.199313398676555</c:v>
                </c:pt>
                <c:pt idx="13">
                  <c:v>7.8834767898900422</c:v>
                </c:pt>
                <c:pt idx="14">
                  <c:v>10.083835016667484</c:v>
                </c:pt>
                <c:pt idx="15">
                  <c:v>10.326384397233689</c:v>
                </c:pt>
                <c:pt idx="16">
                  <c:v>12.499378078511354</c:v>
                </c:pt>
                <c:pt idx="17">
                  <c:v>15.783123538484485</c:v>
                </c:pt>
                <c:pt idx="18">
                  <c:v>26.293596696353141</c:v>
                </c:pt>
                <c:pt idx="19">
                  <c:v>33.92084183292711</c:v>
                </c:pt>
                <c:pt idx="20">
                  <c:v>50.649286034131045</c:v>
                </c:pt>
              </c:numCache>
            </c:numRef>
          </c:val>
          <c:extLst>
            <c:ext xmlns:c16="http://schemas.microsoft.com/office/drawing/2014/chart" uri="{C3380CC4-5D6E-409C-BE32-E72D297353CC}">
              <c16:uniqueId val="{00000000-EF82-410D-9838-6EB85404AEFC}"/>
            </c:ext>
          </c:extLst>
        </c:ser>
        <c:dLbls>
          <c:showLegendKey val="0"/>
          <c:showVal val="1"/>
          <c:showCatName val="0"/>
          <c:showSerName val="0"/>
          <c:showPercent val="0"/>
          <c:showBubbleSize val="0"/>
        </c:dLbls>
        <c:gapWidth val="150"/>
        <c:shape val="box"/>
        <c:axId val="146642816"/>
        <c:axId val="146644352"/>
        <c:axId val="0"/>
      </c:bar3DChart>
      <c:catAx>
        <c:axId val="146642816"/>
        <c:scaling>
          <c:orientation val="minMax"/>
        </c:scaling>
        <c:delete val="0"/>
        <c:axPos val="l"/>
        <c:numFmt formatCode="General" sourceLinked="0"/>
        <c:majorTickMark val="none"/>
        <c:minorTickMark val="none"/>
        <c:tickLblPos val="nextTo"/>
        <c:crossAx val="146644352"/>
        <c:crosses val="autoZero"/>
        <c:auto val="1"/>
        <c:lblAlgn val="ctr"/>
        <c:lblOffset val="100"/>
        <c:noMultiLvlLbl val="0"/>
      </c:catAx>
      <c:valAx>
        <c:axId val="146644352"/>
        <c:scaling>
          <c:orientation val="minMax"/>
        </c:scaling>
        <c:delete val="1"/>
        <c:axPos val="b"/>
        <c:numFmt formatCode="0.0" sourceLinked="1"/>
        <c:majorTickMark val="out"/>
        <c:minorTickMark val="none"/>
        <c:tickLblPos val="nextTo"/>
        <c:crossAx val="146642816"/>
        <c:crosses val="autoZero"/>
        <c:crossBetween val="between"/>
      </c:valAx>
    </c:plotArea>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bar"/>
        <c:grouping val="percentStacked"/>
        <c:varyColors val="0"/>
        <c:ser>
          <c:idx val="0"/>
          <c:order val="0"/>
          <c:tx>
            <c:strRef>
              <c:f>Sheet1!$B$34</c:f>
              <c:strCache>
                <c:ptCount val="1"/>
                <c:pt idx="0">
                  <c:v>ΠΟΛΥ</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Sheet1!$A$35:$A$41</c:f>
              <c:strCache>
                <c:ptCount val="7"/>
                <c:pt idx="0">
                  <c:v>...το κυκλοφοριακό</c:v>
                </c:pt>
                <c:pt idx="1">
                  <c:v>...την ασφάλεια στην πόλη</c:v>
                </c:pt>
                <c:pt idx="2">
                  <c:v>...τα σχολεία, τους παιδικούς σταθμούς</c:v>
                </c:pt>
                <c:pt idx="3">
                  <c:v>...την κοινωνική πολιτική</c:v>
                </c:pt>
                <c:pt idx="4">
                  <c:v>...τις πλατείες, τους κοινόχρηστους χώρους</c:v>
                </c:pt>
                <c:pt idx="5">
                  <c:v>...τον αθλητισμό/ πολιτισμό</c:v>
                </c:pt>
                <c:pt idx="6">
                  <c:v>...την καθαριότητα</c:v>
                </c:pt>
              </c:strCache>
            </c:strRef>
          </c:cat>
          <c:val>
            <c:numRef>
              <c:f>Sheet1!$B$35:$B$41</c:f>
              <c:numCache>
                <c:formatCode>0.0</c:formatCode>
                <c:ptCount val="7"/>
                <c:pt idx="0">
                  <c:v>3.7004328573560752</c:v>
                </c:pt>
                <c:pt idx="1">
                  <c:v>2.175481367232194</c:v>
                </c:pt>
                <c:pt idx="2">
                  <c:v>3.5648539728344568</c:v>
                </c:pt>
                <c:pt idx="3">
                  <c:v>3.0946813274292135</c:v>
                </c:pt>
                <c:pt idx="4">
                  <c:v>3.844718642718528</c:v>
                </c:pt>
                <c:pt idx="5">
                  <c:v>4.297477486442097</c:v>
                </c:pt>
                <c:pt idx="6">
                  <c:v>3.5250509975620528</c:v>
                </c:pt>
              </c:numCache>
            </c:numRef>
          </c:val>
          <c:extLst>
            <c:ext xmlns:c16="http://schemas.microsoft.com/office/drawing/2014/chart" uri="{C3380CC4-5D6E-409C-BE32-E72D297353CC}">
              <c16:uniqueId val="{00000000-ECD0-4E00-BEFA-9DD57EFC1FC9}"/>
            </c:ext>
          </c:extLst>
        </c:ser>
        <c:ser>
          <c:idx val="1"/>
          <c:order val="1"/>
          <c:tx>
            <c:strRef>
              <c:f>Sheet1!$C$34</c:f>
              <c:strCache>
                <c:ptCount val="1"/>
                <c:pt idx="0">
                  <c:v>ΑΡΚΕΤΑ</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Sheet1!$A$35:$A$41</c:f>
              <c:strCache>
                <c:ptCount val="7"/>
                <c:pt idx="0">
                  <c:v>...το κυκλοφοριακό</c:v>
                </c:pt>
                <c:pt idx="1">
                  <c:v>...την ασφάλεια στην πόλη</c:v>
                </c:pt>
                <c:pt idx="2">
                  <c:v>...τα σχολεία, τους παιδικούς σταθμούς</c:v>
                </c:pt>
                <c:pt idx="3">
                  <c:v>...την κοινωνική πολιτική</c:v>
                </c:pt>
                <c:pt idx="4">
                  <c:v>...τις πλατείες, τους κοινόχρηστους χώρους</c:v>
                </c:pt>
                <c:pt idx="5">
                  <c:v>...τον αθλητισμό/ πολιτισμό</c:v>
                </c:pt>
                <c:pt idx="6">
                  <c:v>...την καθαριότητα</c:v>
                </c:pt>
              </c:strCache>
            </c:strRef>
          </c:cat>
          <c:val>
            <c:numRef>
              <c:f>Sheet1!$C$35:$C$41</c:f>
              <c:numCache>
                <c:formatCode>0.0</c:formatCode>
                <c:ptCount val="7"/>
                <c:pt idx="0">
                  <c:v>13.057863575302196</c:v>
                </c:pt>
                <c:pt idx="1">
                  <c:v>15.239564157420707</c:v>
                </c:pt>
                <c:pt idx="2">
                  <c:v>19.690034330066155</c:v>
                </c:pt>
                <c:pt idx="3">
                  <c:v>21.896611771729926</c:v>
                </c:pt>
                <c:pt idx="4">
                  <c:v>22.305836111249313</c:v>
                </c:pt>
                <c:pt idx="5">
                  <c:v>23.206378426787406</c:v>
                </c:pt>
                <c:pt idx="6">
                  <c:v>26.073436489377578</c:v>
                </c:pt>
              </c:numCache>
            </c:numRef>
          </c:val>
          <c:extLst>
            <c:ext xmlns:c16="http://schemas.microsoft.com/office/drawing/2014/chart" uri="{C3380CC4-5D6E-409C-BE32-E72D297353CC}">
              <c16:uniqueId val="{00000001-ECD0-4E00-BEFA-9DD57EFC1FC9}"/>
            </c:ext>
          </c:extLst>
        </c:ser>
        <c:ser>
          <c:idx val="2"/>
          <c:order val="2"/>
          <c:tx>
            <c:strRef>
              <c:f>Sheet1!$D$34</c:f>
              <c:strCache>
                <c:ptCount val="1"/>
                <c:pt idx="0">
                  <c:v>ΛΙΓΟ</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Sheet1!$A$35:$A$41</c:f>
              <c:strCache>
                <c:ptCount val="7"/>
                <c:pt idx="0">
                  <c:v>...το κυκλοφοριακό</c:v>
                </c:pt>
                <c:pt idx="1">
                  <c:v>...την ασφάλεια στην πόλη</c:v>
                </c:pt>
                <c:pt idx="2">
                  <c:v>...τα σχολεία, τους παιδικούς σταθμούς</c:v>
                </c:pt>
                <c:pt idx="3">
                  <c:v>...την κοινωνική πολιτική</c:v>
                </c:pt>
                <c:pt idx="4">
                  <c:v>...τις πλατείες, τους κοινόχρηστους χώρους</c:v>
                </c:pt>
                <c:pt idx="5">
                  <c:v>...τον αθλητισμό/ πολιτισμό</c:v>
                </c:pt>
                <c:pt idx="6">
                  <c:v>...την καθαριότητα</c:v>
                </c:pt>
              </c:strCache>
            </c:strRef>
          </c:cat>
          <c:val>
            <c:numRef>
              <c:f>Sheet1!$D$35:$D$41</c:f>
              <c:numCache>
                <c:formatCode>0.0</c:formatCode>
                <c:ptCount val="7"/>
                <c:pt idx="0">
                  <c:v>31.165729638290504</c:v>
                </c:pt>
                <c:pt idx="1">
                  <c:v>33.445693815612756</c:v>
                </c:pt>
                <c:pt idx="2">
                  <c:v>23.578287476988923</c:v>
                </c:pt>
                <c:pt idx="3">
                  <c:v>27.544902731479194</c:v>
                </c:pt>
                <c:pt idx="4">
                  <c:v>34.221851833424587</c:v>
                </c:pt>
                <c:pt idx="5">
                  <c:v>28.599681576197845</c:v>
                </c:pt>
                <c:pt idx="6">
                  <c:v>34.767898900442837</c:v>
                </c:pt>
              </c:numCache>
            </c:numRef>
          </c:val>
          <c:extLst>
            <c:ext xmlns:c16="http://schemas.microsoft.com/office/drawing/2014/chart" uri="{C3380CC4-5D6E-409C-BE32-E72D297353CC}">
              <c16:uniqueId val="{00000002-ECD0-4E00-BEFA-9DD57EFC1FC9}"/>
            </c:ext>
          </c:extLst>
        </c:ser>
        <c:ser>
          <c:idx val="3"/>
          <c:order val="3"/>
          <c:tx>
            <c:strRef>
              <c:f>Sheet1!$E$34</c:f>
              <c:strCache>
                <c:ptCount val="1"/>
                <c:pt idx="0">
                  <c:v>ΚΑΘΟΛΟΥ</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Sheet1!$A$35:$A$41</c:f>
              <c:strCache>
                <c:ptCount val="7"/>
                <c:pt idx="0">
                  <c:v>...το κυκλοφοριακό</c:v>
                </c:pt>
                <c:pt idx="1">
                  <c:v>...την ασφάλεια στην πόλη</c:v>
                </c:pt>
                <c:pt idx="2">
                  <c:v>...τα σχολεία, τους παιδικούς σταθμούς</c:v>
                </c:pt>
                <c:pt idx="3">
                  <c:v>...την κοινωνική πολιτική</c:v>
                </c:pt>
                <c:pt idx="4">
                  <c:v>...τις πλατείες, τους κοινόχρηστους χώρους</c:v>
                </c:pt>
                <c:pt idx="5">
                  <c:v>...τον αθλητισμό/ πολιτισμό</c:v>
                </c:pt>
                <c:pt idx="6">
                  <c:v>...την καθαριότητα</c:v>
                </c:pt>
              </c:strCache>
            </c:strRef>
          </c:cat>
          <c:val>
            <c:numRef>
              <c:f>Sheet1!$E$35:$E$41</c:f>
              <c:numCache>
                <c:formatCode>0.0</c:formatCode>
                <c:ptCount val="7"/>
                <c:pt idx="0">
                  <c:v>41.065475894323178</c:v>
                </c:pt>
                <c:pt idx="1">
                  <c:v>41.577939200955328</c:v>
                </c:pt>
                <c:pt idx="2">
                  <c:v>16.703567341658733</c:v>
                </c:pt>
                <c:pt idx="3">
                  <c:v>24.613164834071341</c:v>
                </c:pt>
                <c:pt idx="4">
                  <c:v>29.854719140255757</c:v>
                </c:pt>
                <c:pt idx="5">
                  <c:v>21.201303547440151</c:v>
                </c:pt>
                <c:pt idx="6">
                  <c:v>30.215433603661886</c:v>
                </c:pt>
              </c:numCache>
            </c:numRef>
          </c:val>
          <c:extLst>
            <c:ext xmlns:c16="http://schemas.microsoft.com/office/drawing/2014/chart" uri="{C3380CC4-5D6E-409C-BE32-E72D297353CC}">
              <c16:uniqueId val="{00000003-ECD0-4E00-BEFA-9DD57EFC1FC9}"/>
            </c:ext>
          </c:extLst>
        </c:ser>
        <c:ser>
          <c:idx val="4"/>
          <c:order val="4"/>
          <c:tx>
            <c:strRef>
              <c:f>Sheet1!$F$34</c:f>
              <c:strCache>
                <c:ptCount val="1"/>
                <c:pt idx="0">
                  <c:v>ΔΓ/ΔΑ</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Sheet1!$A$35:$A$41</c:f>
              <c:strCache>
                <c:ptCount val="7"/>
                <c:pt idx="0">
                  <c:v>...το κυκλοφοριακό</c:v>
                </c:pt>
                <c:pt idx="1">
                  <c:v>...την ασφάλεια στην πόλη</c:v>
                </c:pt>
                <c:pt idx="2">
                  <c:v>...τα σχολεία, τους παιδικούς σταθμούς</c:v>
                </c:pt>
                <c:pt idx="3">
                  <c:v>...την κοινωνική πολιτική</c:v>
                </c:pt>
                <c:pt idx="4">
                  <c:v>...τις πλατείες, τους κοινόχρηστους χώρους</c:v>
                </c:pt>
                <c:pt idx="5">
                  <c:v>...τον αθλητισμό/ πολιτισμό</c:v>
                </c:pt>
                <c:pt idx="6">
                  <c:v>...την καθαριότητα</c:v>
                </c:pt>
              </c:strCache>
            </c:strRef>
          </c:cat>
          <c:val>
            <c:numRef>
              <c:f>Sheet1!$F$35:$F$41</c:f>
              <c:numCache>
                <c:formatCode>0.0</c:formatCode>
                <c:ptCount val="7"/>
                <c:pt idx="0">
                  <c:v>11.010498034728048</c:v>
                </c:pt>
                <c:pt idx="1">
                  <c:v>7.5613214587790205</c:v>
                </c:pt>
                <c:pt idx="2">
                  <c:v>36.463256878451737</c:v>
                </c:pt>
                <c:pt idx="3">
                  <c:v>22.850639335290328</c:v>
                </c:pt>
                <c:pt idx="4">
                  <c:v>9.7728742723518174</c:v>
                </c:pt>
                <c:pt idx="5">
                  <c:v>22.695158963132499</c:v>
                </c:pt>
                <c:pt idx="6">
                  <c:v>5.4181800089556509</c:v>
                </c:pt>
              </c:numCache>
            </c:numRef>
          </c:val>
          <c:extLst>
            <c:ext xmlns:c16="http://schemas.microsoft.com/office/drawing/2014/chart" uri="{C3380CC4-5D6E-409C-BE32-E72D297353CC}">
              <c16:uniqueId val="{00000004-ECD0-4E00-BEFA-9DD57EFC1FC9}"/>
            </c:ext>
          </c:extLst>
        </c:ser>
        <c:dLbls>
          <c:showLegendKey val="0"/>
          <c:showVal val="1"/>
          <c:showCatName val="0"/>
          <c:showSerName val="0"/>
          <c:showPercent val="0"/>
          <c:showBubbleSize val="0"/>
        </c:dLbls>
        <c:gapWidth val="95"/>
        <c:gapDepth val="95"/>
        <c:shape val="box"/>
        <c:axId val="147350656"/>
        <c:axId val="147352192"/>
        <c:axId val="0"/>
      </c:bar3DChart>
      <c:catAx>
        <c:axId val="147350656"/>
        <c:scaling>
          <c:orientation val="minMax"/>
        </c:scaling>
        <c:delete val="0"/>
        <c:axPos val="l"/>
        <c:numFmt formatCode="General" sourceLinked="0"/>
        <c:majorTickMark val="none"/>
        <c:minorTickMark val="none"/>
        <c:tickLblPos val="nextTo"/>
        <c:crossAx val="147352192"/>
        <c:crosses val="autoZero"/>
        <c:auto val="1"/>
        <c:lblAlgn val="ctr"/>
        <c:lblOffset val="100"/>
        <c:noMultiLvlLbl val="0"/>
      </c:catAx>
      <c:valAx>
        <c:axId val="147352192"/>
        <c:scaling>
          <c:orientation val="minMax"/>
        </c:scaling>
        <c:delete val="1"/>
        <c:axPos val="b"/>
        <c:numFmt formatCode="0%" sourceLinked="1"/>
        <c:majorTickMark val="out"/>
        <c:minorTickMark val="none"/>
        <c:tickLblPos val="nextTo"/>
        <c:crossAx val="147350656"/>
        <c:crosses val="autoZero"/>
        <c:crossBetween val="between"/>
      </c:valAx>
    </c:plotArea>
    <c:legend>
      <c:legendPos val="t"/>
      <c:overlay val="0"/>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explosion val="25"/>
          <c:dLbls>
            <c:numFmt formatCode="0.0%" sourceLinked="0"/>
            <c:spPr>
              <a:solidFill>
                <a:schemeClr val="bg1"/>
              </a:solid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Sheet1!$B$70:$B$74</c:f>
              <c:strCache>
                <c:ptCount val="5"/>
                <c:pt idx="0">
                  <c:v>ΠΟΛΥ</c:v>
                </c:pt>
                <c:pt idx="1">
                  <c:v>ΑΡΚΕΤΑ</c:v>
                </c:pt>
                <c:pt idx="2">
                  <c:v>ΛΙΓΟ</c:v>
                </c:pt>
                <c:pt idx="3">
                  <c:v>ΚΑΘΟΛΟΥ</c:v>
                </c:pt>
                <c:pt idx="4">
                  <c:v>ΔΓ/ΔΑ</c:v>
                </c:pt>
              </c:strCache>
            </c:strRef>
          </c:cat>
          <c:val>
            <c:numRef>
              <c:f>Sheet1!$E$70:$E$74</c:f>
              <c:numCache>
                <c:formatCode>0.0</c:formatCode>
                <c:ptCount val="5"/>
                <c:pt idx="0">
                  <c:v>6.0948305885864782</c:v>
                </c:pt>
                <c:pt idx="1">
                  <c:v>29.11712025473906</c:v>
                </c:pt>
                <c:pt idx="2">
                  <c:v>37.013035474401768</c:v>
                </c:pt>
                <c:pt idx="3">
                  <c:v>20.370416438628748</c:v>
                </c:pt>
                <c:pt idx="4">
                  <c:v>7.4045972436439476</c:v>
                </c:pt>
              </c:numCache>
            </c:numRef>
          </c:val>
          <c:extLst>
            <c:ext xmlns:c16="http://schemas.microsoft.com/office/drawing/2014/chart" uri="{C3380CC4-5D6E-409C-BE32-E72D297353CC}">
              <c16:uniqueId val="{00000000-4198-42B2-AC24-393FA497C25E}"/>
            </c:ext>
          </c:extLst>
        </c:ser>
        <c:dLbls>
          <c:showLegendKey val="0"/>
          <c:showVal val="0"/>
          <c:showCatName val="0"/>
          <c:showSerName val="0"/>
          <c:showPercent val="1"/>
          <c:showBubbleSize val="0"/>
          <c:showLeaderLines val="1"/>
        </c:dLbls>
      </c:pie3DChart>
    </c:plotArea>
    <c:legend>
      <c:legendPos val="t"/>
      <c:overlay val="0"/>
      <c:txPr>
        <a:bodyPr/>
        <a:lstStyle/>
        <a:p>
          <a:pPr rtl="0">
            <a:defRPr/>
          </a:pPr>
          <a:endParaRPr lang="el-GR"/>
        </a:p>
      </c:txPr>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bar"/>
        <c:grouping val="percentStacked"/>
        <c:varyColors val="0"/>
        <c:ser>
          <c:idx val="0"/>
          <c:order val="0"/>
          <c:tx>
            <c:strRef>
              <c:f>[OUTPUT.xls]Sheet!$B$483</c:f>
              <c:strCache>
                <c:ptCount val="1"/>
                <c:pt idx="0">
                  <c:v>ΠΟΛΥ</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[OUTPUT.xls]Sheet!$A$484:$A$491</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[OUTPUT.xls]Sheet!$B$484:$B$491</c:f>
              <c:numCache>
                <c:formatCode>#,##0.0%</c:formatCode>
                <c:ptCount val="8"/>
                <c:pt idx="0">
                  <c:v>3.4351145038167941E-2</c:v>
                </c:pt>
                <c:pt idx="1">
                  <c:v>0.125</c:v>
                </c:pt>
                <c:pt idx="2">
                  <c:v>0.17073170731707318</c:v>
                </c:pt>
                <c:pt idx="3">
                  <c:v>3.7037037037037035E-2</c:v>
                </c:pt>
                <c:pt idx="4">
                  <c:v>0.1111111111111111</c:v>
                </c:pt>
              </c:numCache>
            </c:numRef>
          </c:val>
          <c:extLst>
            <c:ext xmlns:c16="http://schemas.microsoft.com/office/drawing/2014/chart" uri="{C3380CC4-5D6E-409C-BE32-E72D297353CC}">
              <c16:uniqueId val="{00000000-3559-43F8-81E9-312E48DE201A}"/>
            </c:ext>
          </c:extLst>
        </c:ser>
        <c:ser>
          <c:idx val="1"/>
          <c:order val="1"/>
          <c:tx>
            <c:strRef>
              <c:f>[OUTPUT.xls]Sheet!$C$483</c:f>
              <c:strCache>
                <c:ptCount val="1"/>
                <c:pt idx="0">
                  <c:v>ΑΡΚΕΤΑ</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[OUTPUT.xls]Sheet!$A$484:$A$491</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[OUTPUT.xls]Sheet!$C$484:$C$491</c:f>
              <c:numCache>
                <c:formatCode>#,##0.0%</c:formatCode>
                <c:ptCount val="8"/>
                <c:pt idx="0">
                  <c:v>0.22137404580152673</c:v>
                </c:pt>
                <c:pt idx="1">
                  <c:v>0.5083333333333333</c:v>
                </c:pt>
                <c:pt idx="2">
                  <c:v>0.41463414634146339</c:v>
                </c:pt>
                <c:pt idx="3">
                  <c:v>0.27777777777777779</c:v>
                </c:pt>
                <c:pt idx="4">
                  <c:v>0.38888888888888884</c:v>
                </c:pt>
                <c:pt idx="5">
                  <c:v>0.33333333333333337</c:v>
                </c:pt>
                <c:pt idx="6">
                  <c:v>0.1875</c:v>
                </c:pt>
                <c:pt idx="7">
                  <c:v>0.11538461538461538</c:v>
                </c:pt>
              </c:numCache>
            </c:numRef>
          </c:val>
          <c:extLst>
            <c:ext xmlns:c16="http://schemas.microsoft.com/office/drawing/2014/chart" uri="{C3380CC4-5D6E-409C-BE32-E72D297353CC}">
              <c16:uniqueId val="{00000001-3559-43F8-81E9-312E48DE201A}"/>
            </c:ext>
          </c:extLst>
        </c:ser>
        <c:ser>
          <c:idx val="2"/>
          <c:order val="2"/>
          <c:tx>
            <c:strRef>
              <c:f>[OUTPUT.xls]Sheet!$D$483</c:f>
              <c:strCache>
                <c:ptCount val="1"/>
                <c:pt idx="0">
                  <c:v>ΛΙΓΟ</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[OUTPUT.xls]Sheet!$A$484:$A$491</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[OUTPUT.xls]Sheet!$D$484:$D$491</c:f>
              <c:numCache>
                <c:formatCode>#,##0.0%</c:formatCode>
                <c:ptCount val="8"/>
                <c:pt idx="0">
                  <c:v>0.37022900763358779</c:v>
                </c:pt>
                <c:pt idx="1">
                  <c:v>0.27500000000000002</c:v>
                </c:pt>
                <c:pt idx="2">
                  <c:v>0.34146341463414637</c:v>
                </c:pt>
                <c:pt idx="3">
                  <c:v>0.44444444444444442</c:v>
                </c:pt>
                <c:pt idx="4">
                  <c:v>0.27777777777777779</c:v>
                </c:pt>
                <c:pt idx="5">
                  <c:v>0.52380952380952384</c:v>
                </c:pt>
                <c:pt idx="6">
                  <c:v>0.375</c:v>
                </c:pt>
                <c:pt idx="7">
                  <c:v>0.38461538461538458</c:v>
                </c:pt>
              </c:numCache>
            </c:numRef>
          </c:val>
          <c:extLst>
            <c:ext xmlns:c16="http://schemas.microsoft.com/office/drawing/2014/chart" uri="{C3380CC4-5D6E-409C-BE32-E72D297353CC}">
              <c16:uniqueId val="{00000002-3559-43F8-81E9-312E48DE201A}"/>
            </c:ext>
          </c:extLst>
        </c:ser>
        <c:ser>
          <c:idx val="3"/>
          <c:order val="3"/>
          <c:tx>
            <c:strRef>
              <c:f>[OUTPUT.xls]Sheet!$E$483</c:f>
              <c:strCache>
                <c:ptCount val="1"/>
                <c:pt idx="0">
                  <c:v>ΚΑΘΟΛΟΥ</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[OUTPUT.xls]Sheet!$A$484:$A$491</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[OUTPUT.xls]Sheet!$E$484:$E$491</c:f>
              <c:numCache>
                <c:formatCode>#,##0.0%</c:formatCode>
                <c:ptCount val="8"/>
                <c:pt idx="0">
                  <c:v>0.28625954198473286</c:v>
                </c:pt>
                <c:pt idx="1">
                  <c:v>5.8333333333333327E-2</c:v>
                </c:pt>
                <c:pt idx="2">
                  <c:v>4.878048780487805E-2</c:v>
                </c:pt>
                <c:pt idx="3">
                  <c:v>0.22222222222222221</c:v>
                </c:pt>
                <c:pt idx="4">
                  <c:v>0.22222222222222221</c:v>
                </c:pt>
                <c:pt idx="5">
                  <c:v>9.5238095238095233E-2</c:v>
                </c:pt>
                <c:pt idx="6">
                  <c:v>0.3125</c:v>
                </c:pt>
                <c:pt idx="7">
                  <c:v>0.5</c:v>
                </c:pt>
              </c:numCache>
            </c:numRef>
          </c:val>
          <c:extLst>
            <c:ext xmlns:c16="http://schemas.microsoft.com/office/drawing/2014/chart" uri="{C3380CC4-5D6E-409C-BE32-E72D297353CC}">
              <c16:uniqueId val="{00000003-3559-43F8-81E9-312E48DE201A}"/>
            </c:ext>
          </c:extLst>
        </c:ser>
        <c:ser>
          <c:idx val="4"/>
          <c:order val="4"/>
          <c:tx>
            <c:strRef>
              <c:f>[OUTPUT.xls]Sheet!$F$483</c:f>
              <c:strCache>
                <c:ptCount val="1"/>
                <c:pt idx="0">
                  <c:v>ΔΓ/ΔΑ</c:v>
                </c:pt>
              </c:strCache>
            </c:strRef>
          </c:tx>
          <c:invertIfNegative val="0"/>
          <c:dLbls>
            <c:dLbl>
              <c:idx val="2"/>
              <c:layout>
                <c:manualLayout>
                  <c:x val="1.5640273704789643E-2"/>
                  <c:y val="2.33256113927428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99D-413E-AED2-40F71F73F986}"/>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[OUTPUT.xls]Sheet!$A$484:$A$491</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[OUTPUT.xls]Sheet!$F$484:$F$491</c:f>
              <c:numCache>
                <c:formatCode>#,##0.0%</c:formatCode>
                <c:ptCount val="8"/>
                <c:pt idx="0">
                  <c:v>8.7786259541984726E-2</c:v>
                </c:pt>
                <c:pt idx="1">
                  <c:v>3.3333333333333333E-2</c:v>
                </c:pt>
                <c:pt idx="2">
                  <c:v>2.4390243902439025E-2</c:v>
                </c:pt>
                <c:pt idx="3">
                  <c:v>1.8518518518518517E-2</c:v>
                </c:pt>
                <c:pt idx="5">
                  <c:v>4.7619047619047616E-2</c:v>
                </c:pt>
                <c:pt idx="6">
                  <c:v>0.125</c:v>
                </c:pt>
              </c:numCache>
            </c:numRef>
          </c:val>
          <c:extLst>
            <c:ext xmlns:c16="http://schemas.microsoft.com/office/drawing/2014/chart" uri="{C3380CC4-5D6E-409C-BE32-E72D297353CC}">
              <c16:uniqueId val="{00000004-3559-43F8-81E9-312E48DE201A}"/>
            </c:ext>
          </c:extLst>
        </c:ser>
        <c:dLbls>
          <c:showLegendKey val="0"/>
          <c:showVal val="1"/>
          <c:showCatName val="0"/>
          <c:showSerName val="0"/>
          <c:showPercent val="0"/>
          <c:showBubbleSize val="0"/>
        </c:dLbls>
        <c:gapWidth val="95"/>
        <c:gapDepth val="95"/>
        <c:shape val="box"/>
        <c:axId val="148387712"/>
        <c:axId val="148389248"/>
        <c:axId val="0"/>
      </c:bar3DChart>
      <c:catAx>
        <c:axId val="148387712"/>
        <c:scaling>
          <c:orientation val="maxMin"/>
        </c:scaling>
        <c:delete val="0"/>
        <c:axPos val="l"/>
        <c:numFmt formatCode="General" sourceLinked="0"/>
        <c:majorTickMark val="none"/>
        <c:minorTickMark val="none"/>
        <c:tickLblPos val="nextTo"/>
        <c:crossAx val="148389248"/>
        <c:crosses val="autoZero"/>
        <c:auto val="1"/>
        <c:lblAlgn val="ctr"/>
        <c:lblOffset val="100"/>
        <c:noMultiLvlLbl val="0"/>
      </c:catAx>
      <c:valAx>
        <c:axId val="148389248"/>
        <c:scaling>
          <c:orientation val="minMax"/>
        </c:scaling>
        <c:delete val="1"/>
        <c:axPos val="t"/>
        <c:numFmt formatCode="0%" sourceLinked="1"/>
        <c:majorTickMark val="out"/>
        <c:minorTickMark val="none"/>
        <c:tickLblPos val="nextTo"/>
        <c:crossAx val="148387712"/>
        <c:crosses val="autoZero"/>
        <c:crossBetween val="between"/>
      </c:valAx>
    </c:plotArea>
    <c:legend>
      <c:legendPos val="t"/>
      <c:overlay val="0"/>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explosion val="25"/>
          <c:dLbls>
            <c:numFmt formatCode="0.0%" sourceLinked="0"/>
            <c:spPr>
              <a:solidFill>
                <a:schemeClr val="bg1"/>
              </a:solid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Sheet1!$B$78:$B$80</c:f>
              <c:strCache>
                <c:ptCount val="3"/>
                <c:pt idx="0">
                  <c:v>ΝΑΙ/ ΜΑΛΛΟΝ ΝΑΙ</c:v>
                </c:pt>
                <c:pt idx="1">
                  <c:v>ΜΑΛΛΟΝ ΟΧΙ/ ΟΧΙ</c:v>
                </c:pt>
                <c:pt idx="2">
                  <c:v>ΔΓ/ΔΑ</c:v>
                </c:pt>
              </c:strCache>
            </c:strRef>
          </c:cat>
          <c:val>
            <c:numRef>
              <c:f>Sheet1!$E$78:$E$80</c:f>
              <c:numCache>
                <c:formatCode>0.0</c:formatCode>
                <c:ptCount val="3"/>
                <c:pt idx="0">
                  <c:v>50.3</c:v>
                </c:pt>
                <c:pt idx="1">
                  <c:v>32.299999999999997</c:v>
                </c:pt>
                <c:pt idx="2">
                  <c:v>17.399999999999999</c:v>
                </c:pt>
              </c:numCache>
            </c:numRef>
          </c:val>
          <c:extLst>
            <c:ext xmlns:c16="http://schemas.microsoft.com/office/drawing/2014/chart" uri="{C3380CC4-5D6E-409C-BE32-E72D297353CC}">
              <c16:uniqueId val="{00000000-1F3C-40B4-8012-518B71ED7628}"/>
            </c:ext>
          </c:extLst>
        </c:ser>
        <c:dLbls>
          <c:showLegendKey val="0"/>
          <c:showVal val="0"/>
          <c:showCatName val="0"/>
          <c:showSerName val="0"/>
          <c:showPercent val="1"/>
          <c:showBubbleSize val="0"/>
          <c:showLeaderLines val="1"/>
        </c:dLbls>
      </c:pie3DChart>
    </c:plotArea>
    <c:legend>
      <c:legendPos val="t"/>
      <c:overlay val="0"/>
      <c:txPr>
        <a:bodyPr/>
        <a:lstStyle/>
        <a:p>
          <a:pPr rtl="0">
            <a:defRPr/>
          </a:pPr>
          <a:endParaRPr lang="el-GR"/>
        </a:p>
      </c:txPr>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bar"/>
        <c:grouping val="percentStacked"/>
        <c:varyColors val="0"/>
        <c:ser>
          <c:idx val="0"/>
          <c:order val="0"/>
          <c:tx>
            <c:strRef>
              <c:f>Sheet!$B$660</c:f>
              <c:strCache>
                <c:ptCount val="1"/>
                <c:pt idx="0">
                  <c:v>ΝΑΙ/ ΜΑΛΛΟΝ ΝΑΙ</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Sheet!$A$661:$A$668</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Sheet!$B$661:$B$668</c:f>
              <c:numCache>
                <c:formatCode>#,##0.0%</c:formatCode>
                <c:ptCount val="8"/>
                <c:pt idx="0">
                  <c:v>0.35799999999999998</c:v>
                </c:pt>
                <c:pt idx="1">
                  <c:v>0.84297520661157022</c:v>
                </c:pt>
                <c:pt idx="2">
                  <c:v>0.73170731707317072</c:v>
                </c:pt>
                <c:pt idx="3">
                  <c:v>0.72222222222222232</c:v>
                </c:pt>
                <c:pt idx="4">
                  <c:v>0.76470588235294112</c:v>
                </c:pt>
                <c:pt idx="5">
                  <c:v>0.57142857142857151</c:v>
                </c:pt>
                <c:pt idx="6">
                  <c:v>0.6875</c:v>
                </c:pt>
                <c:pt idx="7">
                  <c:v>0.30769230769230771</c:v>
                </c:pt>
              </c:numCache>
            </c:numRef>
          </c:val>
          <c:extLst>
            <c:ext xmlns:c16="http://schemas.microsoft.com/office/drawing/2014/chart" uri="{C3380CC4-5D6E-409C-BE32-E72D297353CC}">
              <c16:uniqueId val="{00000000-B774-49C9-8565-B56D65320682}"/>
            </c:ext>
          </c:extLst>
        </c:ser>
        <c:ser>
          <c:idx val="1"/>
          <c:order val="1"/>
          <c:tx>
            <c:strRef>
              <c:f>Sheet!$C$660</c:f>
              <c:strCache>
                <c:ptCount val="1"/>
                <c:pt idx="0">
                  <c:v>ΜΑΛΛΟΝ ΟΧΙ/ ΟΧΙ</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Sheet!$A$661:$A$668</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Sheet!$C$661:$C$668</c:f>
              <c:numCache>
                <c:formatCode>#,##0.0%</c:formatCode>
                <c:ptCount val="8"/>
                <c:pt idx="0">
                  <c:v>0.49399999999999999</c:v>
                </c:pt>
                <c:pt idx="1">
                  <c:v>9.9173553719008267E-2</c:v>
                </c:pt>
                <c:pt idx="2">
                  <c:v>0.1951219512195122</c:v>
                </c:pt>
                <c:pt idx="3">
                  <c:v>0.1851851851851852</c:v>
                </c:pt>
                <c:pt idx="4">
                  <c:v>0.11764705882352942</c:v>
                </c:pt>
                <c:pt idx="5">
                  <c:v>0.33333333333333337</c:v>
                </c:pt>
                <c:pt idx="6">
                  <c:v>0.3125</c:v>
                </c:pt>
                <c:pt idx="7">
                  <c:v>0.69230769230769229</c:v>
                </c:pt>
              </c:numCache>
            </c:numRef>
          </c:val>
          <c:extLst>
            <c:ext xmlns:c16="http://schemas.microsoft.com/office/drawing/2014/chart" uri="{C3380CC4-5D6E-409C-BE32-E72D297353CC}">
              <c16:uniqueId val="{00000001-B774-49C9-8565-B56D65320682}"/>
            </c:ext>
          </c:extLst>
        </c:ser>
        <c:ser>
          <c:idx val="2"/>
          <c:order val="2"/>
          <c:tx>
            <c:strRef>
              <c:f>Sheet!$D$660</c:f>
              <c:strCache>
                <c:ptCount val="1"/>
                <c:pt idx="0">
                  <c:v>ΔΓ/ΔΑ</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Sheet!$A$661:$A$668</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Sheet!$D$661:$D$668</c:f>
              <c:numCache>
                <c:formatCode>#,##0.0%</c:formatCode>
                <c:ptCount val="8"/>
                <c:pt idx="0">
                  <c:v>0.14828897338403041</c:v>
                </c:pt>
                <c:pt idx="1">
                  <c:v>5.7851239669421489E-2</c:v>
                </c:pt>
                <c:pt idx="2">
                  <c:v>7.3170731707317083E-2</c:v>
                </c:pt>
                <c:pt idx="3">
                  <c:v>9.2592592592592601E-2</c:v>
                </c:pt>
                <c:pt idx="4">
                  <c:v>0.11764705882352942</c:v>
                </c:pt>
                <c:pt idx="5">
                  <c:v>9.5238095238095233E-2</c:v>
                </c:pt>
              </c:numCache>
            </c:numRef>
          </c:val>
          <c:extLst>
            <c:ext xmlns:c16="http://schemas.microsoft.com/office/drawing/2014/chart" uri="{C3380CC4-5D6E-409C-BE32-E72D297353CC}">
              <c16:uniqueId val="{00000002-B774-49C9-8565-B56D65320682}"/>
            </c:ext>
          </c:extLst>
        </c:ser>
        <c:dLbls>
          <c:showLegendKey val="0"/>
          <c:showVal val="1"/>
          <c:showCatName val="0"/>
          <c:showSerName val="0"/>
          <c:showPercent val="0"/>
          <c:showBubbleSize val="0"/>
        </c:dLbls>
        <c:gapWidth val="95"/>
        <c:gapDepth val="95"/>
        <c:shape val="box"/>
        <c:axId val="250376576"/>
        <c:axId val="303588864"/>
        <c:axId val="0"/>
      </c:bar3DChart>
      <c:catAx>
        <c:axId val="250376576"/>
        <c:scaling>
          <c:orientation val="maxMin"/>
        </c:scaling>
        <c:delete val="0"/>
        <c:axPos val="l"/>
        <c:numFmt formatCode="General" sourceLinked="0"/>
        <c:majorTickMark val="none"/>
        <c:minorTickMark val="none"/>
        <c:tickLblPos val="nextTo"/>
        <c:crossAx val="303588864"/>
        <c:crosses val="autoZero"/>
        <c:auto val="1"/>
        <c:lblAlgn val="ctr"/>
        <c:lblOffset val="100"/>
        <c:noMultiLvlLbl val="0"/>
      </c:catAx>
      <c:valAx>
        <c:axId val="303588864"/>
        <c:scaling>
          <c:orientation val="minMax"/>
        </c:scaling>
        <c:delete val="1"/>
        <c:axPos val="t"/>
        <c:numFmt formatCode="0%" sourceLinked="1"/>
        <c:majorTickMark val="out"/>
        <c:minorTickMark val="none"/>
        <c:tickLblPos val="nextTo"/>
        <c:crossAx val="250376576"/>
        <c:crosses val="autoZero"/>
        <c:crossBetween val="between"/>
      </c:valAx>
    </c:plotArea>
    <c:legend>
      <c:legendPos val="t"/>
      <c:overlay val="0"/>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bar"/>
        <c:grouping val="percentStacked"/>
        <c:varyColors val="0"/>
        <c:ser>
          <c:idx val="0"/>
          <c:order val="0"/>
          <c:tx>
            <c:strRef>
              <c:f>Sheet1!$B$93</c:f>
              <c:strCache>
                <c:ptCount val="1"/>
                <c:pt idx="0">
                  <c:v>ΝΑΙ/ ΜΑΛΛΟΝ ΝΑΙ</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Sheet1!$A$94:$A$101</c:f>
              <c:strCache>
                <c:ptCount val="8"/>
                <c:pt idx="0">
                  <c:v>...αποτελεσματικό</c:v>
                </c:pt>
                <c:pt idx="1">
                  <c:v>...με εμπειρία και γνώση διοίκησης</c:v>
                </c:pt>
                <c:pt idx="2">
                  <c:v>...διεκδικητικό</c:v>
                </c:pt>
                <c:pt idx="3">
                  <c:v>...μεθοδικό</c:v>
                </c:pt>
                <c:pt idx="4">
                  <c:v>...δραστήριο/ Αποφασιστικό</c:v>
                </c:pt>
                <c:pt idx="5">
                  <c:v>...με συγκροτημένη άποψη για τις ανάγκες της πόλης</c:v>
                </c:pt>
                <c:pt idx="6">
                  <c:v>...προσιτό και φιλικό στους δημότες</c:v>
                </c:pt>
                <c:pt idx="7">
                  <c:v>...γνώστη των προβλημάτων της πόλης</c:v>
                </c:pt>
              </c:strCache>
            </c:strRef>
          </c:cat>
          <c:val>
            <c:numRef>
              <c:f>Sheet1!$B$94:$B$101</c:f>
              <c:numCache>
                <c:formatCode>0.0</c:formatCode>
                <c:ptCount val="8"/>
                <c:pt idx="0">
                  <c:v>37.700000000000003</c:v>
                </c:pt>
                <c:pt idx="1">
                  <c:v>38.4</c:v>
                </c:pt>
                <c:pt idx="2">
                  <c:v>44.87154978456838</c:v>
                </c:pt>
                <c:pt idx="3">
                  <c:v>47.38086895585149</c:v>
                </c:pt>
                <c:pt idx="4">
                  <c:v>51.9</c:v>
                </c:pt>
                <c:pt idx="5">
                  <c:v>55.955567451820173</c:v>
                </c:pt>
                <c:pt idx="6">
                  <c:v>57.3</c:v>
                </c:pt>
                <c:pt idx="7">
                  <c:v>57.664073467477763</c:v>
                </c:pt>
              </c:numCache>
            </c:numRef>
          </c:val>
          <c:extLst>
            <c:ext xmlns:c16="http://schemas.microsoft.com/office/drawing/2014/chart" uri="{C3380CC4-5D6E-409C-BE32-E72D297353CC}">
              <c16:uniqueId val="{00000000-35D9-45D8-9CBE-B46B91712F47}"/>
            </c:ext>
          </c:extLst>
        </c:ser>
        <c:ser>
          <c:idx val="1"/>
          <c:order val="1"/>
          <c:tx>
            <c:strRef>
              <c:f>Sheet1!$C$93</c:f>
              <c:strCache>
                <c:ptCount val="1"/>
                <c:pt idx="0">
                  <c:v>ΜΑΛΛΟΝ ΟΧΙ/ ΟΧΙ</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Sheet1!$A$94:$A$101</c:f>
              <c:strCache>
                <c:ptCount val="8"/>
                <c:pt idx="0">
                  <c:v>...αποτελεσματικό</c:v>
                </c:pt>
                <c:pt idx="1">
                  <c:v>...με εμπειρία και γνώση διοίκησης</c:v>
                </c:pt>
                <c:pt idx="2">
                  <c:v>...διεκδικητικό</c:v>
                </c:pt>
                <c:pt idx="3">
                  <c:v>...μεθοδικό</c:v>
                </c:pt>
                <c:pt idx="4">
                  <c:v>...δραστήριο/ Αποφασιστικό</c:v>
                </c:pt>
                <c:pt idx="5">
                  <c:v>...με συγκροτημένη άποψη για τις ανάγκες της πόλης</c:v>
                </c:pt>
                <c:pt idx="6">
                  <c:v>...προσιτό και φιλικό στους δημότες</c:v>
                </c:pt>
                <c:pt idx="7">
                  <c:v>...γνώστη των προβλημάτων της πόλης</c:v>
                </c:pt>
              </c:strCache>
            </c:strRef>
          </c:cat>
          <c:val>
            <c:numRef>
              <c:f>Sheet1!$C$94:$C$101</c:f>
              <c:numCache>
                <c:formatCode>0.0</c:formatCode>
                <c:ptCount val="8"/>
                <c:pt idx="0">
                  <c:v>38.200000000000003</c:v>
                </c:pt>
                <c:pt idx="1">
                  <c:v>35.9</c:v>
                </c:pt>
                <c:pt idx="2">
                  <c:v>33.230886872637981</c:v>
                </c:pt>
                <c:pt idx="3">
                  <c:v>28.848399906563881</c:v>
                </c:pt>
                <c:pt idx="4">
                  <c:v>32.299999999999997</c:v>
                </c:pt>
                <c:pt idx="5">
                  <c:v>28.482631453723542</c:v>
                </c:pt>
                <c:pt idx="6">
                  <c:v>20.399999999999999</c:v>
                </c:pt>
                <c:pt idx="7">
                  <c:v>30.700163781001454</c:v>
                </c:pt>
              </c:numCache>
            </c:numRef>
          </c:val>
          <c:extLst>
            <c:ext xmlns:c16="http://schemas.microsoft.com/office/drawing/2014/chart" uri="{C3380CC4-5D6E-409C-BE32-E72D297353CC}">
              <c16:uniqueId val="{00000001-35D9-45D8-9CBE-B46B91712F47}"/>
            </c:ext>
          </c:extLst>
        </c:ser>
        <c:ser>
          <c:idx val="2"/>
          <c:order val="2"/>
          <c:tx>
            <c:strRef>
              <c:f>Sheet1!$D$93</c:f>
              <c:strCache>
                <c:ptCount val="1"/>
                <c:pt idx="0">
                  <c:v>ΔΓ/ΔΑ</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Sheet1!$A$94:$A$101</c:f>
              <c:strCache>
                <c:ptCount val="8"/>
                <c:pt idx="0">
                  <c:v>...αποτελεσματικό</c:v>
                </c:pt>
                <c:pt idx="1">
                  <c:v>...με εμπειρία και γνώση διοίκησης</c:v>
                </c:pt>
                <c:pt idx="2">
                  <c:v>...διεκδικητικό</c:v>
                </c:pt>
                <c:pt idx="3">
                  <c:v>...μεθοδικό</c:v>
                </c:pt>
                <c:pt idx="4">
                  <c:v>...δραστήριο/ Αποφασιστικό</c:v>
                </c:pt>
                <c:pt idx="5">
                  <c:v>...με συγκροτημένη άποψη για τις ανάγκες της πόλης</c:v>
                </c:pt>
                <c:pt idx="6">
                  <c:v>...προσιτό και φιλικό στους δημότες</c:v>
                </c:pt>
                <c:pt idx="7">
                  <c:v>...γνώστη των προβλημάτων της πόλης</c:v>
                </c:pt>
              </c:strCache>
            </c:strRef>
          </c:cat>
          <c:val>
            <c:numRef>
              <c:f>Sheet1!$D$94:$D$101</c:f>
              <c:numCache>
                <c:formatCode>0.0</c:formatCode>
                <c:ptCount val="8"/>
                <c:pt idx="0">
                  <c:v>24.1</c:v>
                </c:pt>
                <c:pt idx="1">
                  <c:v>25.7</c:v>
                </c:pt>
                <c:pt idx="2">
                  <c:v>21.897563342793646</c:v>
                </c:pt>
                <c:pt idx="3">
                  <c:v>23.77073113758464</c:v>
                </c:pt>
                <c:pt idx="4">
                  <c:v>15.8</c:v>
                </c:pt>
                <c:pt idx="5">
                  <c:v>15.561801094456285</c:v>
                </c:pt>
                <c:pt idx="6">
                  <c:v>22.3</c:v>
                </c:pt>
                <c:pt idx="7">
                  <c:v>11.63576275152079</c:v>
                </c:pt>
              </c:numCache>
            </c:numRef>
          </c:val>
          <c:extLst>
            <c:ext xmlns:c16="http://schemas.microsoft.com/office/drawing/2014/chart" uri="{C3380CC4-5D6E-409C-BE32-E72D297353CC}">
              <c16:uniqueId val="{00000002-35D9-45D8-9CBE-B46B91712F47}"/>
            </c:ext>
          </c:extLst>
        </c:ser>
        <c:dLbls>
          <c:showLegendKey val="0"/>
          <c:showVal val="1"/>
          <c:showCatName val="0"/>
          <c:showSerName val="0"/>
          <c:showPercent val="0"/>
          <c:showBubbleSize val="0"/>
        </c:dLbls>
        <c:gapWidth val="95"/>
        <c:gapDepth val="95"/>
        <c:shape val="box"/>
        <c:axId val="22316544"/>
        <c:axId val="22318464"/>
        <c:axId val="0"/>
      </c:bar3DChart>
      <c:catAx>
        <c:axId val="22316544"/>
        <c:scaling>
          <c:orientation val="minMax"/>
        </c:scaling>
        <c:delete val="0"/>
        <c:axPos val="l"/>
        <c:numFmt formatCode="General" sourceLinked="0"/>
        <c:majorTickMark val="none"/>
        <c:minorTickMark val="none"/>
        <c:tickLblPos val="nextTo"/>
        <c:crossAx val="22318464"/>
        <c:crosses val="autoZero"/>
        <c:auto val="1"/>
        <c:lblAlgn val="ctr"/>
        <c:lblOffset val="100"/>
        <c:noMultiLvlLbl val="0"/>
      </c:catAx>
      <c:valAx>
        <c:axId val="22318464"/>
        <c:scaling>
          <c:orientation val="minMax"/>
        </c:scaling>
        <c:delete val="1"/>
        <c:axPos val="b"/>
        <c:numFmt formatCode="0%" sourceLinked="1"/>
        <c:majorTickMark val="out"/>
        <c:minorTickMark val="none"/>
        <c:tickLblPos val="nextTo"/>
        <c:crossAx val="22316544"/>
        <c:crosses val="autoZero"/>
        <c:crossBetween val="between"/>
      </c:valAx>
    </c:plotArea>
    <c:legend>
      <c:legendPos val="t"/>
      <c:overlay val="0"/>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explosion val="25"/>
          <c:dLbls>
            <c:numFmt formatCode="0.0%" sourceLinked="0"/>
            <c:spPr>
              <a:solidFill>
                <a:schemeClr val="bg1"/>
              </a:solid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Sheet1!$B$46:$B$48</c:f>
              <c:strCache>
                <c:ptCount val="3"/>
                <c:pt idx="0">
                  <c:v>ΝΑΙ/ ΜΑΛΛΟΝ ΝΑΙ</c:v>
                </c:pt>
                <c:pt idx="1">
                  <c:v>ΜΑΛΛΟΝ ΟΧΙ/ ΟΧΙ</c:v>
                </c:pt>
                <c:pt idx="2">
                  <c:v>ΔΓ/ΔΑ</c:v>
                </c:pt>
              </c:strCache>
            </c:strRef>
          </c:cat>
          <c:val>
            <c:numRef>
              <c:f>Sheet1!$E$46:$E$48</c:f>
              <c:numCache>
                <c:formatCode>0.0</c:formatCode>
                <c:ptCount val="3"/>
                <c:pt idx="0">
                  <c:v>49.439026817254586</c:v>
                </c:pt>
                <c:pt idx="1">
                  <c:v>29.028807403353419</c:v>
                </c:pt>
                <c:pt idx="2">
                  <c:v>21.532165779391992</c:v>
                </c:pt>
              </c:numCache>
            </c:numRef>
          </c:val>
          <c:extLst>
            <c:ext xmlns:c16="http://schemas.microsoft.com/office/drawing/2014/chart" uri="{C3380CC4-5D6E-409C-BE32-E72D297353CC}">
              <c16:uniqueId val="{00000000-7382-4AE0-8725-5B85C8FFE40F}"/>
            </c:ext>
          </c:extLst>
        </c:ser>
        <c:dLbls>
          <c:showLegendKey val="0"/>
          <c:showVal val="0"/>
          <c:showCatName val="0"/>
          <c:showSerName val="0"/>
          <c:showPercent val="1"/>
          <c:showBubbleSize val="0"/>
          <c:showLeaderLines val="1"/>
        </c:dLbls>
      </c:pie3DChart>
    </c:plotArea>
    <c:legend>
      <c:legendPos val="t"/>
      <c:overlay val="0"/>
      <c:txPr>
        <a:bodyPr/>
        <a:lstStyle/>
        <a:p>
          <a:pPr rtl="0">
            <a:defRPr/>
          </a:pPr>
          <a:endParaRPr lang="el-GR"/>
        </a:p>
      </c:txPr>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bar"/>
        <c:grouping val="percentStacked"/>
        <c:varyColors val="0"/>
        <c:ser>
          <c:idx val="0"/>
          <c:order val="0"/>
          <c:tx>
            <c:strRef>
              <c:f>[OUTPUT.xls]Sheet!$B$35</c:f>
              <c:strCache>
                <c:ptCount val="1"/>
                <c:pt idx="0">
                  <c:v>ΝΑΙ/ ΜΑΛΛΟΝ ΝΑΙ</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[OUTPUT.xls]Sheet!$A$36:$A$43</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[OUTPUT.xls]Sheet!$B$36:$B$43</c:f>
              <c:numCache>
                <c:formatCode>#,##0.0%</c:formatCode>
                <c:ptCount val="8"/>
                <c:pt idx="0">
                  <c:v>0.45038167938931295</c:v>
                </c:pt>
                <c:pt idx="1">
                  <c:v>0.7024793388429752</c:v>
                </c:pt>
                <c:pt idx="2">
                  <c:v>0.7142857142857143</c:v>
                </c:pt>
                <c:pt idx="3">
                  <c:v>0.50943396226415094</c:v>
                </c:pt>
                <c:pt idx="4">
                  <c:v>0.61111111111111116</c:v>
                </c:pt>
                <c:pt idx="5">
                  <c:v>0.45</c:v>
                </c:pt>
                <c:pt idx="6">
                  <c:v>0.625</c:v>
                </c:pt>
              </c:numCache>
            </c:numRef>
          </c:val>
          <c:extLst>
            <c:ext xmlns:c16="http://schemas.microsoft.com/office/drawing/2014/chart" uri="{C3380CC4-5D6E-409C-BE32-E72D297353CC}">
              <c16:uniqueId val="{00000000-8F8E-4B19-9569-EA923D7ABB40}"/>
            </c:ext>
          </c:extLst>
        </c:ser>
        <c:ser>
          <c:idx val="1"/>
          <c:order val="1"/>
          <c:tx>
            <c:strRef>
              <c:f>[OUTPUT.xls]Sheet!$C$35</c:f>
              <c:strCache>
                <c:ptCount val="1"/>
                <c:pt idx="0">
                  <c:v>ΜΑΛΛΟΝ ΟΧΙ/ ΟΧΙ</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[OUTPUT.xls]Sheet!$A$36:$A$43</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[OUTPUT.xls]Sheet!$C$36:$C$43</c:f>
              <c:numCache>
                <c:formatCode>#,##0.0%</c:formatCode>
                <c:ptCount val="8"/>
                <c:pt idx="0">
                  <c:v>0.33969465648854963</c:v>
                </c:pt>
                <c:pt idx="1">
                  <c:v>0.15702479338842976</c:v>
                </c:pt>
                <c:pt idx="2">
                  <c:v>0.11904761904761905</c:v>
                </c:pt>
                <c:pt idx="3">
                  <c:v>0.26415094339622641</c:v>
                </c:pt>
                <c:pt idx="4">
                  <c:v>0.27777777777777779</c:v>
                </c:pt>
                <c:pt idx="5">
                  <c:v>0.35</c:v>
                </c:pt>
                <c:pt idx="6">
                  <c:v>0.1875</c:v>
                </c:pt>
                <c:pt idx="7">
                  <c:v>0.8</c:v>
                </c:pt>
              </c:numCache>
            </c:numRef>
          </c:val>
          <c:extLst>
            <c:ext xmlns:c16="http://schemas.microsoft.com/office/drawing/2014/chart" uri="{C3380CC4-5D6E-409C-BE32-E72D297353CC}">
              <c16:uniqueId val="{00000001-8F8E-4B19-9569-EA923D7ABB40}"/>
            </c:ext>
          </c:extLst>
        </c:ser>
        <c:ser>
          <c:idx val="2"/>
          <c:order val="2"/>
          <c:tx>
            <c:strRef>
              <c:f>[OUTPUT.xls]Sheet!$D$35</c:f>
              <c:strCache>
                <c:ptCount val="1"/>
                <c:pt idx="0">
                  <c:v>ΔΓ/ΔΑ</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[OUTPUT.xls]Sheet!$A$36:$A$43</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[OUTPUT.xls]Sheet!$D$36:$D$43</c:f>
              <c:numCache>
                <c:formatCode>#,##0.0%</c:formatCode>
                <c:ptCount val="8"/>
                <c:pt idx="0">
                  <c:v>0.20992366412213742</c:v>
                </c:pt>
                <c:pt idx="1">
                  <c:v>0.14049586776859505</c:v>
                </c:pt>
                <c:pt idx="2">
                  <c:v>0.16666666666666669</c:v>
                </c:pt>
                <c:pt idx="3">
                  <c:v>0.22641509433962262</c:v>
                </c:pt>
                <c:pt idx="4">
                  <c:v>0.1111111111111111</c:v>
                </c:pt>
                <c:pt idx="5">
                  <c:v>0.2</c:v>
                </c:pt>
                <c:pt idx="6">
                  <c:v>0.1875</c:v>
                </c:pt>
                <c:pt idx="7">
                  <c:v>0.2</c:v>
                </c:pt>
              </c:numCache>
            </c:numRef>
          </c:val>
          <c:extLst>
            <c:ext xmlns:c16="http://schemas.microsoft.com/office/drawing/2014/chart" uri="{C3380CC4-5D6E-409C-BE32-E72D297353CC}">
              <c16:uniqueId val="{00000002-8F8E-4B19-9569-EA923D7ABB40}"/>
            </c:ext>
          </c:extLst>
        </c:ser>
        <c:dLbls>
          <c:showLegendKey val="0"/>
          <c:showVal val="1"/>
          <c:showCatName val="0"/>
          <c:showSerName val="0"/>
          <c:showPercent val="0"/>
          <c:showBubbleSize val="0"/>
        </c:dLbls>
        <c:gapWidth val="95"/>
        <c:gapDepth val="95"/>
        <c:shape val="box"/>
        <c:axId val="147126144"/>
        <c:axId val="147127680"/>
        <c:axId val="0"/>
      </c:bar3DChart>
      <c:catAx>
        <c:axId val="147126144"/>
        <c:scaling>
          <c:orientation val="maxMin"/>
        </c:scaling>
        <c:delete val="0"/>
        <c:axPos val="l"/>
        <c:numFmt formatCode="General" sourceLinked="0"/>
        <c:majorTickMark val="none"/>
        <c:minorTickMark val="none"/>
        <c:tickLblPos val="nextTo"/>
        <c:crossAx val="147127680"/>
        <c:crosses val="autoZero"/>
        <c:auto val="1"/>
        <c:lblAlgn val="ctr"/>
        <c:lblOffset val="100"/>
        <c:noMultiLvlLbl val="0"/>
      </c:catAx>
      <c:valAx>
        <c:axId val="147127680"/>
        <c:scaling>
          <c:orientation val="minMax"/>
        </c:scaling>
        <c:delete val="1"/>
        <c:axPos val="t"/>
        <c:numFmt formatCode="0%" sourceLinked="1"/>
        <c:majorTickMark val="out"/>
        <c:minorTickMark val="none"/>
        <c:tickLblPos val="nextTo"/>
        <c:crossAx val="147126144"/>
        <c:crosses val="autoZero"/>
        <c:crossBetween val="between"/>
      </c:valAx>
    </c:plotArea>
    <c:legend>
      <c:legendPos val="t"/>
      <c:overlay val="0"/>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explosion val="25"/>
          <c:dLbls>
            <c:numFmt formatCode="0.0%" sourceLinked="0"/>
            <c:spPr>
              <a:solidFill>
                <a:schemeClr val="bg1"/>
              </a:solid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Sheet1!$B$52:$B$54</c:f>
              <c:strCache>
                <c:ptCount val="3"/>
                <c:pt idx="0">
                  <c:v>ΝΑΙ/ ΜΑΛΛΟΝ ΝΑΙ</c:v>
                </c:pt>
                <c:pt idx="1">
                  <c:v>ΜΑΛΛΟΝ ΟΧΙ/ ΟΧΙ</c:v>
                </c:pt>
                <c:pt idx="2">
                  <c:v>ΔΓ/ΔΑ</c:v>
                </c:pt>
              </c:strCache>
            </c:strRef>
          </c:cat>
          <c:val>
            <c:numRef>
              <c:f>Sheet1!$E$52:$E$54</c:f>
              <c:numCache>
                <c:formatCode>0.0</c:formatCode>
                <c:ptCount val="3"/>
                <c:pt idx="0">
                  <c:v>56.643365341559239</c:v>
                </c:pt>
                <c:pt idx="1">
                  <c:v>34.60246778446696</c:v>
                </c:pt>
                <c:pt idx="2">
                  <c:v>8.7541668739738085</c:v>
                </c:pt>
              </c:numCache>
            </c:numRef>
          </c:val>
          <c:extLst>
            <c:ext xmlns:c16="http://schemas.microsoft.com/office/drawing/2014/chart" uri="{C3380CC4-5D6E-409C-BE32-E72D297353CC}">
              <c16:uniqueId val="{00000000-89A3-49B0-9767-9B717FBC78DE}"/>
            </c:ext>
          </c:extLst>
        </c:ser>
        <c:dLbls>
          <c:showLegendKey val="0"/>
          <c:showVal val="0"/>
          <c:showCatName val="0"/>
          <c:showSerName val="0"/>
          <c:showPercent val="1"/>
          <c:showBubbleSize val="0"/>
          <c:showLeaderLines val="1"/>
        </c:dLbls>
      </c:pie3DChart>
    </c:plotArea>
    <c:legend>
      <c:legendPos val="t"/>
      <c:overlay val="0"/>
      <c:txPr>
        <a:bodyPr/>
        <a:lstStyle/>
        <a:p>
          <a:pPr rtl="0">
            <a:defRPr/>
          </a:pPr>
          <a:endParaRPr lang="el-GR"/>
        </a:p>
      </c:txPr>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bar"/>
        <c:grouping val="percentStacked"/>
        <c:varyColors val="0"/>
        <c:ser>
          <c:idx val="0"/>
          <c:order val="0"/>
          <c:tx>
            <c:strRef>
              <c:f>[OUTPUT.xls]Sheet!$B$147</c:f>
              <c:strCache>
                <c:ptCount val="1"/>
                <c:pt idx="0">
                  <c:v>ΝΑΙ/ ΜΑΛΛΟΝ ΝΑΙ</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[OUTPUT.xls]Sheet!$A$148:$A$155</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[OUTPUT.xls]Sheet!$B$148:$B$155</c:f>
              <c:numCache>
                <c:formatCode>#,##0.0%</c:formatCode>
                <c:ptCount val="8"/>
                <c:pt idx="0">
                  <c:v>0.54752851711026618</c:v>
                </c:pt>
                <c:pt idx="1">
                  <c:v>0.77685950413223137</c:v>
                </c:pt>
                <c:pt idx="2">
                  <c:v>0.75609756097560976</c:v>
                </c:pt>
                <c:pt idx="3">
                  <c:v>0.46296296296296297</c:v>
                </c:pt>
                <c:pt idx="4">
                  <c:v>0.61111111111111116</c:v>
                </c:pt>
                <c:pt idx="5">
                  <c:v>0.5</c:v>
                </c:pt>
                <c:pt idx="6">
                  <c:v>0.5</c:v>
                </c:pt>
                <c:pt idx="7">
                  <c:v>0.2</c:v>
                </c:pt>
              </c:numCache>
            </c:numRef>
          </c:val>
          <c:extLst>
            <c:ext xmlns:c16="http://schemas.microsoft.com/office/drawing/2014/chart" uri="{C3380CC4-5D6E-409C-BE32-E72D297353CC}">
              <c16:uniqueId val="{00000000-E4C4-4882-8EE5-E8DA77F9D9DB}"/>
            </c:ext>
          </c:extLst>
        </c:ser>
        <c:ser>
          <c:idx val="1"/>
          <c:order val="1"/>
          <c:tx>
            <c:strRef>
              <c:f>[OUTPUT.xls]Sheet!$C$147</c:f>
              <c:strCache>
                <c:ptCount val="1"/>
                <c:pt idx="0">
                  <c:v>ΜΑΛΛΟΝ ΟΧΙ/ ΟΧΙ</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[OUTPUT.xls]Sheet!$A$148:$A$155</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[OUTPUT.xls]Sheet!$C$148:$C$155</c:f>
              <c:numCache>
                <c:formatCode>#,##0.0%</c:formatCode>
                <c:ptCount val="8"/>
                <c:pt idx="0">
                  <c:v>0.37642585551330798</c:v>
                </c:pt>
                <c:pt idx="1">
                  <c:v>0.17355371900826447</c:v>
                </c:pt>
                <c:pt idx="2">
                  <c:v>0.17073170731707318</c:v>
                </c:pt>
                <c:pt idx="3">
                  <c:v>0.40740740740740738</c:v>
                </c:pt>
                <c:pt idx="4">
                  <c:v>0.27777777777777779</c:v>
                </c:pt>
                <c:pt idx="5">
                  <c:v>0.45</c:v>
                </c:pt>
                <c:pt idx="6">
                  <c:v>0.5</c:v>
                </c:pt>
                <c:pt idx="7">
                  <c:v>0.8</c:v>
                </c:pt>
              </c:numCache>
            </c:numRef>
          </c:val>
          <c:extLst>
            <c:ext xmlns:c16="http://schemas.microsoft.com/office/drawing/2014/chart" uri="{C3380CC4-5D6E-409C-BE32-E72D297353CC}">
              <c16:uniqueId val="{00000001-E4C4-4882-8EE5-E8DA77F9D9DB}"/>
            </c:ext>
          </c:extLst>
        </c:ser>
        <c:ser>
          <c:idx val="2"/>
          <c:order val="2"/>
          <c:tx>
            <c:strRef>
              <c:f>[OUTPUT.xls]Sheet!$D$147</c:f>
              <c:strCache>
                <c:ptCount val="1"/>
                <c:pt idx="0">
                  <c:v>ΔΓ/ΔΑ</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[OUTPUT.xls]Sheet!$A$148:$A$155</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[OUTPUT.xls]Sheet!$D$148:$D$155</c:f>
              <c:numCache>
                <c:formatCode>#,##0.0%</c:formatCode>
                <c:ptCount val="8"/>
                <c:pt idx="0">
                  <c:v>7.6045627376425853E-2</c:v>
                </c:pt>
                <c:pt idx="1">
                  <c:v>4.9586776859504134E-2</c:v>
                </c:pt>
                <c:pt idx="2">
                  <c:v>7.3170731707317083E-2</c:v>
                </c:pt>
                <c:pt idx="3">
                  <c:v>0.12962962962962965</c:v>
                </c:pt>
                <c:pt idx="4">
                  <c:v>0.1111111111111111</c:v>
                </c:pt>
                <c:pt idx="5">
                  <c:v>0.05</c:v>
                </c:pt>
              </c:numCache>
            </c:numRef>
          </c:val>
          <c:extLst>
            <c:ext xmlns:c16="http://schemas.microsoft.com/office/drawing/2014/chart" uri="{C3380CC4-5D6E-409C-BE32-E72D297353CC}">
              <c16:uniqueId val="{00000002-E4C4-4882-8EE5-E8DA77F9D9DB}"/>
            </c:ext>
          </c:extLst>
        </c:ser>
        <c:dLbls>
          <c:showLegendKey val="0"/>
          <c:showVal val="1"/>
          <c:showCatName val="0"/>
          <c:showSerName val="0"/>
          <c:showPercent val="0"/>
          <c:showBubbleSize val="0"/>
        </c:dLbls>
        <c:gapWidth val="95"/>
        <c:gapDepth val="95"/>
        <c:shape val="box"/>
        <c:axId val="147437440"/>
        <c:axId val="147438976"/>
        <c:axId val="0"/>
      </c:bar3DChart>
      <c:catAx>
        <c:axId val="147437440"/>
        <c:scaling>
          <c:orientation val="maxMin"/>
        </c:scaling>
        <c:delete val="0"/>
        <c:axPos val="l"/>
        <c:numFmt formatCode="General" sourceLinked="0"/>
        <c:majorTickMark val="none"/>
        <c:minorTickMark val="none"/>
        <c:tickLblPos val="nextTo"/>
        <c:crossAx val="147438976"/>
        <c:crosses val="autoZero"/>
        <c:auto val="1"/>
        <c:lblAlgn val="ctr"/>
        <c:lblOffset val="100"/>
        <c:noMultiLvlLbl val="0"/>
      </c:catAx>
      <c:valAx>
        <c:axId val="147438976"/>
        <c:scaling>
          <c:orientation val="minMax"/>
        </c:scaling>
        <c:delete val="1"/>
        <c:axPos val="t"/>
        <c:numFmt formatCode="0%" sourceLinked="1"/>
        <c:majorTickMark val="out"/>
        <c:minorTickMark val="none"/>
        <c:tickLblPos val="nextTo"/>
        <c:crossAx val="147437440"/>
        <c:crosses val="autoZero"/>
        <c:crossBetween val="between"/>
      </c:valAx>
    </c:plotArea>
    <c:legend>
      <c:legendPos val="t"/>
      <c:overlay val="0"/>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explosion val="25"/>
          <c:dLbls>
            <c:numFmt formatCode="0.0%" sourceLinked="0"/>
            <c:spPr>
              <a:solidFill>
                <a:schemeClr val="bg1"/>
              </a:solid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Sheet1!$B$58:$B$60</c:f>
              <c:strCache>
                <c:ptCount val="3"/>
                <c:pt idx="0">
                  <c:v>ΝΑΙ/ ΜΑΛΛΟΝ ΝΑΙ</c:v>
                </c:pt>
                <c:pt idx="1">
                  <c:v>ΜΑΛΛΟΝ ΟΧΙ/ ΟΧΙ</c:v>
                </c:pt>
                <c:pt idx="2">
                  <c:v>ΔΓ/ΔΑ</c:v>
                </c:pt>
              </c:strCache>
            </c:strRef>
          </c:cat>
          <c:val>
            <c:numRef>
              <c:f>Sheet1!$E$58:$E$60</c:f>
              <c:numCache>
                <c:formatCode>0.0</c:formatCode>
                <c:ptCount val="3"/>
                <c:pt idx="0">
                  <c:v>32.581222946415231</c:v>
                </c:pt>
                <c:pt idx="1">
                  <c:v>44.091745858002916</c:v>
                </c:pt>
                <c:pt idx="2">
                  <c:v>23.327031195581849</c:v>
                </c:pt>
              </c:numCache>
            </c:numRef>
          </c:val>
          <c:extLst>
            <c:ext xmlns:c16="http://schemas.microsoft.com/office/drawing/2014/chart" uri="{C3380CC4-5D6E-409C-BE32-E72D297353CC}">
              <c16:uniqueId val="{00000000-A6FF-40CB-A5A8-36E766C925CD}"/>
            </c:ext>
          </c:extLst>
        </c:ser>
        <c:dLbls>
          <c:showLegendKey val="0"/>
          <c:showVal val="0"/>
          <c:showCatName val="0"/>
          <c:showSerName val="0"/>
          <c:showPercent val="1"/>
          <c:showBubbleSize val="0"/>
          <c:showLeaderLines val="1"/>
        </c:dLbls>
      </c:pie3DChart>
    </c:plotArea>
    <c:legend>
      <c:legendPos val="t"/>
      <c:overlay val="0"/>
      <c:txPr>
        <a:bodyPr/>
        <a:lstStyle/>
        <a:p>
          <a:pPr rtl="0">
            <a:defRPr/>
          </a:pPr>
          <a:endParaRPr lang="el-GR"/>
        </a:p>
      </c:txPr>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bar"/>
        <c:grouping val="percentStacked"/>
        <c:varyColors val="0"/>
        <c:ser>
          <c:idx val="0"/>
          <c:order val="0"/>
          <c:tx>
            <c:strRef>
              <c:f>[OUTPUT.xls]Sheet!$B$259</c:f>
              <c:strCache>
                <c:ptCount val="1"/>
                <c:pt idx="0">
                  <c:v>ΝΑΙ/ ΜΑΛΛΟΝ ΝΑΙ</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[OUTPUT.xls]Sheet!$A$260:$A$267</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[OUTPUT.xls]Sheet!$B$260:$B$267</c:f>
              <c:numCache>
                <c:formatCode>#,##0.0%</c:formatCode>
                <c:ptCount val="8"/>
                <c:pt idx="0">
                  <c:v>0.29389312977099236</c:v>
                </c:pt>
                <c:pt idx="1">
                  <c:v>0.48360655737704916</c:v>
                </c:pt>
                <c:pt idx="2">
                  <c:v>0.42857142857142855</c:v>
                </c:pt>
                <c:pt idx="3">
                  <c:v>0.33333333333333337</c:v>
                </c:pt>
                <c:pt idx="4">
                  <c:v>0.61111111111111116</c:v>
                </c:pt>
                <c:pt idx="5">
                  <c:v>0.25</c:v>
                </c:pt>
                <c:pt idx="6">
                  <c:v>0.3125</c:v>
                </c:pt>
              </c:numCache>
            </c:numRef>
          </c:val>
          <c:extLst>
            <c:ext xmlns:c16="http://schemas.microsoft.com/office/drawing/2014/chart" uri="{C3380CC4-5D6E-409C-BE32-E72D297353CC}">
              <c16:uniqueId val="{00000000-D5E0-4319-8DDE-F14D891C9A6F}"/>
            </c:ext>
          </c:extLst>
        </c:ser>
        <c:ser>
          <c:idx val="1"/>
          <c:order val="1"/>
          <c:tx>
            <c:strRef>
              <c:f>[OUTPUT.xls]Sheet!$C$259</c:f>
              <c:strCache>
                <c:ptCount val="1"/>
                <c:pt idx="0">
                  <c:v>ΜΑΛΛΟΝ ΟΧΙ/ ΟΧΙ</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[OUTPUT.xls]Sheet!$A$260:$A$267</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[OUTPUT.xls]Sheet!$C$260:$C$267</c:f>
              <c:numCache>
                <c:formatCode>#,##0.0%</c:formatCode>
                <c:ptCount val="8"/>
                <c:pt idx="0">
                  <c:v>0.51526717557251911</c:v>
                </c:pt>
                <c:pt idx="1">
                  <c:v>0.32786885245901637</c:v>
                </c:pt>
                <c:pt idx="2">
                  <c:v>0.33333333333333337</c:v>
                </c:pt>
                <c:pt idx="3">
                  <c:v>0.42592592592592593</c:v>
                </c:pt>
                <c:pt idx="4">
                  <c:v>0.33333333333333337</c:v>
                </c:pt>
                <c:pt idx="5">
                  <c:v>0.4</c:v>
                </c:pt>
                <c:pt idx="6">
                  <c:v>0.5</c:v>
                </c:pt>
                <c:pt idx="7">
                  <c:v>0.69230769230769229</c:v>
                </c:pt>
              </c:numCache>
            </c:numRef>
          </c:val>
          <c:extLst>
            <c:ext xmlns:c16="http://schemas.microsoft.com/office/drawing/2014/chart" uri="{C3380CC4-5D6E-409C-BE32-E72D297353CC}">
              <c16:uniqueId val="{00000001-D5E0-4319-8DDE-F14D891C9A6F}"/>
            </c:ext>
          </c:extLst>
        </c:ser>
        <c:ser>
          <c:idx val="2"/>
          <c:order val="2"/>
          <c:tx>
            <c:strRef>
              <c:f>[OUTPUT.xls]Sheet!$D$259</c:f>
              <c:strCache>
                <c:ptCount val="1"/>
                <c:pt idx="0">
                  <c:v>ΔΓ/ΔΑ</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[OUTPUT.xls]Sheet!$A$260:$A$267</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[OUTPUT.xls]Sheet!$D$260:$D$267</c:f>
              <c:numCache>
                <c:formatCode>#,##0.0%</c:formatCode>
                <c:ptCount val="8"/>
                <c:pt idx="0">
                  <c:v>0.19083969465648856</c:v>
                </c:pt>
                <c:pt idx="1">
                  <c:v>0.18852459016393441</c:v>
                </c:pt>
                <c:pt idx="2">
                  <c:v>0.23809523809523811</c:v>
                </c:pt>
                <c:pt idx="3">
                  <c:v>0.24074074074074073</c:v>
                </c:pt>
                <c:pt idx="4">
                  <c:v>5.5555555555555552E-2</c:v>
                </c:pt>
                <c:pt idx="5">
                  <c:v>0.35</c:v>
                </c:pt>
                <c:pt idx="6">
                  <c:v>0.1875</c:v>
                </c:pt>
                <c:pt idx="7">
                  <c:v>0.30769230769230771</c:v>
                </c:pt>
              </c:numCache>
            </c:numRef>
          </c:val>
          <c:extLst>
            <c:ext xmlns:c16="http://schemas.microsoft.com/office/drawing/2014/chart" uri="{C3380CC4-5D6E-409C-BE32-E72D297353CC}">
              <c16:uniqueId val="{00000002-D5E0-4319-8DDE-F14D891C9A6F}"/>
            </c:ext>
          </c:extLst>
        </c:ser>
        <c:dLbls>
          <c:showLegendKey val="0"/>
          <c:showVal val="1"/>
          <c:showCatName val="0"/>
          <c:showSerName val="0"/>
          <c:showPercent val="0"/>
          <c:showBubbleSize val="0"/>
        </c:dLbls>
        <c:gapWidth val="95"/>
        <c:gapDepth val="95"/>
        <c:shape val="box"/>
        <c:axId val="148011264"/>
        <c:axId val="148025344"/>
        <c:axId val="0"/>
      </c:bar3DChart>
      <c:catAx>
        <c:axId val="148011264"/>
        <c:scaling>
          <c:orientation val="maxMin"/>
        </c:scaling>
        <c:delete val="0"/>
        <c:axPos val="l"/>
        <c:numFmt formatCode="General" sourceLinked="0"/>
        <c:majorTickMark val="none"/>
        <c:minorTickMark val="none"/>
        <c:tickLblPos val="nextTo"/>
        <c:crossAx val="148025344"/>
        <c:crosses val="autoZero"/>
        <c:auto val="1"/>
        <c:lblAlgn val="ctr"/>
        <c:lblOffset val="100"/>
        <c:noMultiLvlLbl val="0"/>
      </c:catAx>
      <c:valAx>
        <c:axId val="148025344"/>
        <c:scaling>
          <c:orientation val="minMax"/>
        </c:scaling>
        <c:delete val="1"/>
        <c:axPos val="t"/>
        <c:numFmt formatCode="0%" sourceLinked="1"/>
        <c:majorTickMark val="out"/>
        <c:minorTickMark val="none"/>
        <c:tickLblPos val="nextTo"/>
        <c:crossAx val="148011264"/>
        <c:crosses val="autoZero"/>
        <c:crossBetween val="between"/>
      </c:valAx>
    </c:plotArea>
    <c:legend>
      <c:legendPos val="t"/>
      <c:overlay val="0"/>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explosion val="25"/>
          <c:dLbls>
            <c:numFmt formatCode="0.0%" sourceLinked="0"/>
            <c:spPr>
              <a:solidFill>
                <a:schemeClr val="bg1"/>
              </a:solid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Sheet1!$B$64:$B$66</c:f>
              <c:strCache>
                <c:ptCount val="3"/>
                <c:pt idx="0">
                  <c:v>ΝΑΙ/ ΜΑΛΛΟΝ ΝΑΙ</c:v>
                </c:pt>
                <c:pt idx="1">
                  <c:v>ΜΑΛΛΟΝ ΟΧΙ/ ΟΧΙ</c:v>
                </c:pt>
                <c:pt idx="2">
                  <c:v>ΔΓ/ΔΑ</c:v>
                </c:pt>
              </c:strCache>
            </c:strRef>
          </c:cat>
          <c:val>
            <c:numRef>
              <c:f>Sheet1!$E$64:$E$66</c:f>
              <c:numCache>
                <c:formatCode>0.0</c:formatCode>
                <c:ptCount val="3"/>
                <c:pt idx="0">
                  <c:v>50.352007562565277</c:v>
                </c:pt>
                <c:pt idx="1">
                  <c:v>34.913428528782603</c:v>
                </c:pt>
                <c:pt idx="2">
                  <c:v>14.734563908652113</c:v>
                </c:pt>
              </c:numCache>
            </c:numRef>
          </c:val>
          <c:extLst>
            <c:ext xmlns:c16="http://schemas.microsoft.com/office/drawing/2014/chart" uri="{C3380CC4-5D6E-409C-BE32-E72D297353CC}">
              <c16:uniqueId val="{00000000-3E14-452A-B890-28A2C927CC39}"/>
            </c:ext>
          </c:extLst>
        </c:ser>
        <c:dLbls>
          <c:showLegendKey val="0"/>
          <c:showVal val="0"/>
          <c:showCatName val="0"/>
          <c:showSerName val="0"/>
          <c:showPercent val="1"/>
          <c:showBubbleSize val="0"/>
          <c:showLeaderLines val="1"/>
        </c:dLbls>
      </c:pie3DChart>
    </c:plotArea>
    <c:legend>
      <c:legendPos val="t"/>
      <c:overlay val="0"/>
      <c:txPr>
        <a:bodyPr/>
        <a:lstStyle/>
        <a:p>
          <a:pPr rtl="0">
            <a:defRPr/>
          </a:pPr>
          <a:endParaRPr lang="el-GR"/>
        </a:p>
      </c:txPr>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bar"/>
        <c:grouping val="percentStacked"/>
        <c:varyColors val="0"/>
        <c:ser>
          <c:idx val="0"/>
          <c:order val="0"/>
          <c:tx>
            <c:strRef>
              <c:f>[OUTPUT.xls]Sheet!$B$371</c:f>
              <c:strCache>
                <c:ptCount val="1"/>
                <c:pt idx="0">
                  <c:v>ΝΑΙ/ ΜΑΛΛΟΝ ΝΑΙ</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[OUTPUT.xls]Sheet!$A$372:$A$379</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[OUTPUT.xls]Sheet!$B$372:$B$379</c:f>
              <c:numCache>
                <c:formatCode>#,##0.0%</c:formatCode>
                <c:ptCount val="8"/>
                <c:pt idx="0">
                  <c:v>0.42965779467680604</c:v>
                </c:pt>
                <c:pt idx="1">
                  <c:v>0.66942148760330578</c:v>
                </c:pt>
                <c:pt idx="2">
                  <c:v>0.7857142857142857</c:v>
                </c:pt>
                <c:pt idx="3">
                  <c:v>0.50943396226415094</c:v>
                </c:pt>
                <c:pt idx="4">
                  <c:v>0.57894736842105265</c:v>
                </c:pt>
                <c:pt idx="5">
                  <c:v>0.35</c:v>
                </c:pt>
                <c:pt idx="6">
                  <c:v>0.375</c:v>
                </c:pt>
                <c:pt idx="7">
                  <c:v>0.38461538461538458</c:v>
                </c:pt>
              </c:numCache>
            </c:numRef>
          </c:val>
          <c:extLst>
            <c:ext xmlns:c16="http://schemas.microsoft.com/office/drawing/2014/chart" uri="{C3380CC4-5D6E-409C-BE32-E72D297353CC}">
              <c16:uniqueId val="{00000000-521D-45FA-8447-0CF184C15915}"/>
            </c:ext>
          </c:extLst>
        </c:ser>
        <c:ser>
          <c:idx val="1"/>
          <c:order val="1"/>
          <c:tx>
            <c:strRef>
              <c:f>[OUTPUT.xls]Sheet!$C$371</c:f>
              <c:strCache>
                <c:ptCount val="1"/>
                <c:pt idx="0">
                  <c:v>ΜΑΛΛΟΝ ΟΧΙ/ ΟΧΙ</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[OUTPUT.xls]Sheet!$A$372:$A$379</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[OUTPUT.xls]Sheet!$C$372:$C$379</c:f>
              <c:numCache>
                <c:formatCode>#,##0.0%</c:formatCode>
                <c:ptCount val="8"/>
                <c:pt idx="0">
                  <c:v>0.42585551330798482</c:v>
                </c:pt>
                <c:pt idx="1">
                  <c:v>0.2231404958677686</c:v>
                </c:pt>
                <c:pt idx="2">
                  <c:v>0.14285714285714288</c:v>
                </c:pt>
                <c:pt idx="3">
                  <c:v>0.32075471698113206</c:v>
                </c:pt>
                <c:pt idx="4">
                  <c:v>0.2105263157894737</c:v>
                </c:pt>
                <c:pt idx="5">
                  <c:v>0.5</c:v>
                </c:pt>
                <c:pt idx="6">
                  <c:v>0.625</c:v>
                </c:pt>
                <c:pt idx="7">
                  <c:v>0.30769230769230771</c:v>
                </c:pt>
              </c:numCache>
            </c:numRef>
          </c:val>
          <c:extLst>
            <c:ext xmlns:c16="http://schemas.microsoft.com/office/drawing/2014/chart" uri="{C3380CC4-5D6E-409C-BE32-E72D297353CC}">
              <c16:uniqueId val="{00000001-521D-45FA-8447-0CF184C15915}"/>
            </c:ext>
          </c:extLst>
        </c:ser>
        <c:ser>
          <c:idx val="2"/>
          <c:order val="2"/>
          <c:tx>
            <c:strRef>
              <c:f>[OUTPUT.xls]Sheet!$D$371</c:f>
              <c:strCache>
                <c:ptCount val="1"/>
                <c:pt idx="0">
                  <c:v>ΔΓ/ΔΑ</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[OUTPUT.xls]Sheet!$A$372:$A$379</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[OUTPUT.xls]Sheet!$D$372:$D$379</c:f>
              <c:numCache>
                <c:formatCode>#,##0.0%</c:formatCode>
                <c:ptCount val="8"/>
                <c:pt idx="0">
                  <c:v>0.14448669201520914</c:v>
                </c:pt>
                <c:pt idx="1">
                  <c:v>0.10743801652892562</c:v>
                </c:pt>
                <c:pt idx="2">
                  <c:v>7.1428571428571438E-2</c:v>
                </c:pt>
                <c:pt idx="3">
                  <c:v>0.169811320754717</c:v>
                </c:pt>
                <c:pt idx="4">
                  <c:v>0.2105263157894737</c:v>
                </c:pt>
                <c:pt idx="5">
                  <c:v>0.15</c:v>
                </c:pt>
                <c:pt idx="7">
                  <c:v>0.30769230769230771</c:v>
                </c:pt>
              </c:numCache>
            </c:numRef>
          </c:val>
          <c:extLst>
            <c:ext xmlns:c16="http://schemas.microsoft.com/office/drawing/2014/chart" uri="{C3380CC4-5D6E-409C-BE32-E72D297353CC}">
              <c16:uniqueId val="{00000002-521D-45FA-8447-0CF184C15915}"/>
            </c:ext>
          </c:extLst>
        </c:ser>
        <c:dLbls>
          <c:showLegendKey val="0"/>
          <c:showVal val="1"/>
          <c:showCatName val="0"/>
          <c:showSerName val="0"/>
          <c:showPercent val="0"/>
          <c:showBubbleSize val="0"/>
        </c:dLbls>
        <c:gapWidth val="95"/>
        <c:gapDepth val="95"/>
        <c:shape val="box"/>
        <c:axId val="147787136"/>
        <c:axId val="147801216"/>
        <c:axId val="0"/>
      </c:bar3DChart>
      <c:catAx>
        <c:axId val="147787136"/>
        <c:scaling>
          <c:orientation val="maxMin"/>
        </c:scaling>
        <c:delete val="0"/>
        <c:axPos val="l"/>
        <c:numFmt formatCode="General" sourceLinked="0"/>
        <c:majorTickMark val="none"/>
        <c:minorTickMark val="none"/>
        <c:tickLblPos val="nextTo"/>
        <c:crossAx val="147801216"/>
        <c:crosses val="autoZero"/>
        <c:auto val="1"/>
        <c:lblAlgn val="ctr"/>
        <c:lblOffset val="100"/>
        <c:noMultiLvlLbl val="0"/>
      </c:catAx>
      <c:valAx>
        <c:axId val="147801216"/>
        <c:scaling>
          <c:orientation val="minMax"/>
        </c:scaling>
        <c:delete val="1"/>
        <c:axPos val="t"/>
        <c:numFmt formatCode="0%" sourceLinked="1"/>
        <c:majorTickMark val="out"/>
        <c:minorTickMark val="none"/>
        <c:tickLblPos val="nextTo"/>
        <c:crossAx val="147787136"/>
        <c:crosses val="autoZero"/>
        <c:crossBetween val="between"/>
      </c:valAx>
    </c:plotArea>
    <c:legend>
      <c:legendPos val="t"/>
      <c:overlay val="0"/>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spPr>
            <a:solidFill>
              <a:schemeClr val="accent2"/>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Sheet1!$B$108:$B$124</c:f>
              <c:strCache>
                <c:ptCount val="17"/>
                <c:pt idx="0">
                  <c:v>Ν.Δ.</c:v>
                </c:pt>
                <c:pt idx="1">
                  <c:v>ΣΥΡΙΖΑ</c:v>
                </c:pt>
                <c:pt idx="2">
                  <c:v>ΠΑΣΟΚ-ΚΙΝΑΛ</c:v>
                </c:pt>
                <c:pt idx="3">
                  <c:v>ΚΚΕ</c:v>
                </c:pt>
                <c:pt idx="4">
                  <c:v>ΕΛΛΗΝΙΚΗ ΛΥΣΗ</c:v>
                </c:pt>
                <c:pt idx="5">
                  <c:v>ΠΛΕΥΣΗ ΕΛΕΥΘΕΡΙΑΣ</c:v>
                </c:pt>
                <c:pt idx="6">
                  <c:v>ΝΙΚΗ</c:v>
                </c:pt>
                <c:pt idx="7">
                  <c:v>ΜΕΡΑ25</c:v>
                </c:pt>
                <c:pt idx="8">
                  <c:v>ΝΕΑ ΑΡΙΣΤΕΡΑ</c:v>
                </c:pt>
                <c:pt idx="9">
                  <c:v>ΔΗΜΟΚΡΑΤΕΣ</c:v>
                </c:pt>
                <c:pt idx="10">
                  <c:v>ΦΩΝΗ ΛΟΓΙΚΗΣ</c:v>
                </c:pt>
                <c:pt idx="11">
                  <c:v>ΑΝΤΑΡΣΥΑ</c:v>
                </c:pt>
                <c:pt idx="12">
                  <c:v>ΑΛΛΟ</c:v>
                </c:pt>
                <c:pt idx="13">
                  <c:v>ΛΕΥΚΟ/ΑΚΥΡΟ</c:v>
                </c:pt>
                <c:pt idx="14">
                  <c:v>ΑΠΟΧΗ</c:v>
                </c:pt>
                <c:pt idx="15">
                  <c:v>ΑΝΑΠΟΦΑΣΙΣΤΟΙ</c:v>
                </c:pt>
                <c:pt idx="16">
                  <c:v>ΔΓ/ΔΑ</c:v>
                </c:pt>
              </c:strCache>
            </c:strRef>
          </c:cat>
          <c:val>
            <c:numRef>
              <c:f>Sheet1!$E$108:$E$124</c:f>
              <c:numCache>
                <c:formatCode>0.0</c:formatCode>
                <c:ptCount val="17"/>
                <c:pt idx="0">
                  <c:v>26.5</c:v>
                </c:pt>
                <c:pt idx="1">
                  <c:v>11.4</c:v>
                </c:pt>
                <c:pt idx="2">
                  <c:v>6.5</c:v>
                </c:pt>
                <c:pt idx="3">
                  <c:v>7.1</c:v>
                </c:pt>
                <c:pt idx="4">
                  <c:v>5.0999999999999996</c:v>
                </c:pt>
                <c:pt idx="5">
                  <c:v>3.6568983531518944</c:v>
                </c:pt>
                <c:pt idx="6">
                  <c:v>2.6</c:v>
                </c:pt>
                <c:pt idx="7">
                  <c:v>2</c:v>
                </c:pt>
                <c:pt idx="8">
                  <c:v>2.4</c:v>
                </c:pt>
                <c:pt idx="9">
                  <c:v>2.2000000000000002</c:v>
                </c:pt>
                <c:pt idx="10">
                  <c:v>1.1667247126722717</c:v>
                </c:pt>
                <c:pt idx="11">
                  <c:v>0.97517289417383912</c:v>
                </c:pt>
                <c:pt idx="12">
                  <c:v>3</c:v>
                </c:pt>
                <c:pt idx="13">
                  <c:v>0.60077615801781159</c:v>
                </c:pt>
                <c:pt idx="14">
                  <c:v>7.7031195581869731</c:v>
                </c:pt>
                <c:pt idx="15">
                  <c:v>13.419821881685639</c:v>
                </c:pt>
                <c:pt idx="16">
                  <c:v>3.7</c:v>
                </c:pt>
              </c:numCache>
            </c:numRef>
          </c:val>
          <c:extLst>
            <c:ext xmlns:c16="http://schemas.microsoft.com/office/drawing/2014/chart" uri="{C3380CC4-5D6E-409C-BE32-E72D297353CC}">
              <c16:uniqueId val="{00000000-C306-4D58-B142-EACE16B9F647}"/>
            </c:ext>
          </c:extLst>
        </c:ser>
        <c:dLbls>
          <c:showLegendKey val="0"/>
          <c:showVal val="1"/>
          <c:showCatName val="0"/>
          <c:showSerName val="0"/>
          <c:showPercent val="0"/>
          <c:showBubbleSize val="0"/>
        </c:dLbls>
        <c:gapWidth val="150"/>
        <c:shape val="box"/>
        <c:axId val="148269696"/>
        <c:axId val="148276736"/>
        <c:axId val="0"/>
      </c:bar3DChart>
      <c:catAx>
        <c:axId val="148269696"/>
        <c:scaling>
          <c:orientation val="minMax"/>
        </c:scaling>
        <c:delete val="0"/>
        <c:axPos val="b"/>
        <c:numFmt formatCode="General" sourceLinked="0"/>
        <c:majorTickMark val="none"/>
        <c:minorTickMark val="none"/>
        <c:tickLblPos val="nextTo"/>
        <c:crossAx val="148276736"/>
        <c:crosses val="autoZero"/>
        <c:auto val="1"/>
        <c:lblAlgn val="ctr"/>
        <c:lblOffset val="100"/>
        <c:noMultiLvlLbl val="0"/>
      </c:catAx>
      <c:valAx>
        <c:axId val="148276736"/>
        <c:scaling>
          <c:orientation val="minMax"/>
        </c:scaling>
        <c:delete val="1"/>
        <c:axPos val="l"/>
        <c:numFmt formatCode="0.0" sourceLinked="1"/>
        <c:majorTickMark val="out"/>
        <c:minorTickMark val="none"/>
        <c:tickLblPos val="nextTo"/>
        <c:crossAx val="148269696"/>
        <c:crosses val="autoZero"/>
        <c:crossBetween val="between"/>
      </c:valAx>
    </c:plotArea>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spPr>
            <a:solidFill>
              <a:schemeClr val="accent2"/>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Sheet1!$B$129:$B$143</c:f>
              <c:strCache>
                <c:ptCount val="15"/>
                <c:pt idx="0">
                  <c:v>Ν.Δ.</c:v>
                </c:pt>
                <c:pt idx="1">
                  <c:v>ΣΥΡΙΖΑ</c:v>
                </c:pt>
                <c:pt idx="2">
                  <c:v>ΠΑΣΟΚ-ΚΙΝΑΛ</c:v>
                </c:pt>
                <c:pt idx="3">
                  <c:v>ΚΚΕ</c:v>
                </c:pt>
                <c:pt idx="4">
                  <c:v>ΕΛΛΗΝΙΚΗ ΛΥΣΗ</c:v>
                </c:pt>
                <c:pt idx="5">
                  <c:v>ΠΛΕΥΣΗ ΕΛΕΥΘΕΡΙΑΣ</c:v>
                </c:pt>
                <c:pt idx="6">
                  <c:v>ΝΙΚΗ</c:v>
                </c:pt>
                <c:pt idx="7">
                  <c:v>ΜΕΡΑ25</c:v>
                </c:pt>
                <c:pt idx="8">
                  <c:v>ΝΕΑ ΑΡΙΣΤΕΡΑ</c:v>
                </c:pt>
                <c:pt idx="9">
                  <c:v>ΔΗΜΟΚΡΑΤΕΣ</c:v>
                </c:pt>
                <c:pt idx="10">
                  <c:v>ΦΩΝΗ ΛΟΓΙΚΗΣ</c:v>
                </c:pt>
                <c:pt idx="11">
                  <c:v>ΑΝΤΑΡΣΥΑ</c:v>
                </c:pt>
                <c:pt idx="12">
                  <c:v>ΑΛΛΟ</c:v>
                </c:pt>
                <c:pt idx="13">
                  <c:v>ΑΝΑΠΟΦΑΣΙΣΤΟΙ</c:v>
                </c:pt>
                <c:pt idx="14">
                  <c:v>ΔΓ/ΔΑ</c:v>
                </c:pt>
              </c:strCache>
            </c:strRef>
          </c:cat>
          <c:val>
            <c:numRef>
              <c:f>Sheet1!$E$129:$E$143</c:f>
              <c:numCache>
                <c:formatCode>0.0</c:formatCode>
                <c:ptCount val="15"/>
                <c:pt idx="0">
                  <c:v>28.898582333696837</c:v>
                </c:pt>
                <c:pt idx="1">
                  <c:v>12.431842966194111</c:v>
                </c:pt>
                <c:pt idx="2">
                  <c:v>7.088331515812432</c:v>
                </c:pt>
                <c:pt idx="3">
                  <c:v>7.7426390403489638</c:v>
                </c:pt>
                <c:pt idx="4">
                  <c:v>5.5616139585605229</c:v>
                </c:pt>
                <c:pt idx="5">
                  <c:v>3.9878935148875621</c:v>
                </c:pt>
                <c:pt idx="6">
                  <c:v>2.8353326063249726</c:v>
                </c:pt>
                <c:pt idx="7">
                  <c:v>2.1810250817884405</c:v>
                </c:pt>
                <c:pt idx="8">
                  <c:v>2.6172300981461287</c:v>
                </c:pt>
                <c:pt idx="9">
                  <c:v>2.3991275899672848</c:v>
                </c:pt>
                <c:pt idx="10">
                  <c:v>1.2723279309403179</c:v>
                </c:pt>
                <c:pt idx="11">
                  <c:v>1.0634382706366838</c:v>
                </c:pt>
                <c:pt idx="12">
                  <c:v>3.2715376226826609</c:v>
                </c:pt>
                <c:pt idx="13">
                  <c:v>14.634484058544862</c:v>
                </c:pt>
                <c:pt idx="14">
                  <c:v>4.0348964013086146</c:v>
                </c:pt>
              </c:numCache>
            </c:numRef>
          </c:val>
          <c:extLst>
            <c:ext xmlns:c16="http://schemas.microsoft.com/office/drawing/2014/chart" uri="{C3380CC4-5D6E-409C-BE32-E72D297353CC}">
              <c16:uniqueId val="{00000000-5D22-4967-A1B9-DACAC677E1CD}"/>
            </c:ext>
          </c:extLst>
        </c:ser>
        <c:dLbls>
          <c:showLegendKey val="0"/>
          <c:showVal val="1"/>
          <c:showCatName val="0"/>
          <c:showSerName val="0"/>
          <c:showPercent val="0"/>
          <c:showBubbleSize val="0"/>
        </c:dLbls>
        <c:gapWidth val="150"/>
        <c:shape val="box"/>
        <c:axId val="148284544"/>
        <c:axId val="148336640"/>
        <c:axId val="0"/>
      </c:bar3DChart>
      <c:catAx>
        <c:axId val="148284544"/>
        <c:scaling>
          <c:orientation val="minMax"/>
        </c:scaling>
        <c:delete val="0"/>
        <c:axPos val="b"/>
        <c:numFmt formatCode="General" sourceLinked="0"/>
        <c:majorTickMark val="none"/>
        <c:minorTickMark val="none"/>
        <c:tickLblPos val="nextTo"/>
        <c:crossAx val="148336640"/>
        <c:crosses val="autoZero"/>
        <c:auto val="1"/>
        <c:lblAlgn val="ctr"/>
        <c:lblOffset val="100"/>
        <c:noMultiLvlLbl val="0"/>
      </c:catAx>
      <c:valAx>
        <c:axId val="148336640"/>
        <c:scaling>
          <c:orientation val="minMax"/>
        </c:scaling>
        <c:delete val="1"/>
        <c:axPos val="l"/>
        <c:numFmt formatCode="0.0" sourceLinked="1"/>
        <c:majorTickMark val="out"/>
        <c:minorTickMark val="none"/>
        <c:tickLblPos val="nextTo"/>
        <c:crossAx val="148284544"/>
        <c:crosses val="autoZero"/>
        <c:crossBetween val="between"/>
      </c:valAx>
    </c:plotArea>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spPr>
            <a:solidFill>
              <a:schemeClr val="accent2"/>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Sheet1!$B$148:$B$160</c:f>
              <c:strCache>
                <c:ptCount val="13"/>
                <c:pt idx="0">
                  <c:v>Ν.Δ.</c:v>
                </c:pt>
                <c:pt idx="1">
                  <c:v>ΣΥΡΙΖΑ</c:v>
                </c:pt>
                <c:pt idx="2">
                  <c:v>ΠΑΣΟΚ-ΚΙΝΑΛ</c:v>
                </c:pt>
                <c:pt idx="3">
                  <c:v>ΚΚΕ</c:v>
                </c:pt>
                <c:pt idx="4">
                  <c:v>ΕΛΛΗΝΙΚΗ ΛΥΣΗ</c:v>
                </c:pt>
                <c:pt idx="5">
                  <c:v>ΠΛΕΥΣΗ ΕΛΕΥΘΕΡΙΑΣ</c:v>
                </c:pt>
                <c:pt idx="6">
                  <c:v>ΝΙΚΗ</c:v>
                </c:pt>
                <c:pt idx="7">
                  <c:v>ΜΕΡΑ25</c:v>
                </c:pt>
                <c:pt idx="8">
                  <c:v>ΝΕΑ ΑΡΙΣΤΕΡΑ</c:v>
                </c:pt>
                <c:pt idx="9">
                  <c:v>ΔΗΜΟΚΡΑΤΕΣ</c:v>
                </c:pt>
                <c:pt idx="10">
                  <c:v>ΦΩΝΗ ΛΟΓΙΚΗΣ</c:v>
                </c:pt>
                <c:pt idx="11">
                  <c:v>ΑΝΤΑΡΣΥΑ</c:v>
                </c:pt>
                <c:pt idx="12">
                  <c:v>ΑΛΛΟ</c:v>
                </c:pt>
              </c:strCache>
            </c:strRef>
          </c:cat>
          <c:val>
            <c:numRef>
              <c:f>Sheet1!$E$148:$E$160</c:f>
              <c:numCache>
                <c:formatCode>0.0</c:formatCode>
                <c:ptCount val="13"/>
                <c:pt idx="0">
                  <c:v>35.52278820375335</c:v>
                </c:pt>
                <c:pt idx="1">
                  <c:v>15.281501340482574</c:v>
                </c:pt>
                <c:pt idx="2">
                  <c:v>8.713136729222521</c:v>
                </c:pt>
                <c:pt idx="3">
                  <c:v>9.5174262734584456</c:v>
                </c:pt>
                <c:pt idx="4">
                  <c:v>6.8364611260053616</c:v>
                </c:pt>
                <c:pt idx="5">
                  <c:v>4.9020085162894027</c:v>
                </c:pt>
                <c:pt idx="6">
                  <c:v>3.4852546916890081</c:v>
                </c:pt>
                <c:pt idx="7">
                  <c:v>2.6809651474530831</c:v>
                </c:pt>
                <c:pt idx="8">
                  <c:v>3.2171581769437001</c:v>
                </c:pt>
                <c:pt idx="9">
                  <c:v>2.9490616621983921</c:v>
                </c:pt>
                <c:pt idx="10">
                  <c:v>1.5639741456732865</c:v>
                </c:pt>
                <c:pt idx="11">
                  <c:v>1.3072022710105082</c:v>
                </c:pt>
                <c:pt idx="12">
                  <c:v>4.0214477211796247</c:v>
                </c:pt>
              </c:numCache>
            </c:numRef>
          </c:val>
          <c:extLst>
            <c:ext xmlns:c16="http://schemas.microsoft.com/office/drawing/2014/chart" uri="{C3380CC4-5D6E-409C-BE32-E72D297353CC}">
              <c16:uniqueId val="{00000000-7C01-4294-B4E1-84A96650C09D}"/>
            </c:ext>
          </c:extLst>
        </c:ser>
        <c:dLbls>
          <c:showLegendKey val="0"/>
          <c:showVal val="1"/>
          <c:showCatName val="0"/>
          <c:showSerName val="0"/>
          <c:showPercent val="0"/>
          <c:showBubbleSize val="0"/>
        </c:dLbls>
        <c:gapWidth val="150"/>
        <c:shape val="box"/>
        <c:axId val="148344192"/>
        <c:axId val="148371712"/>
        <c:axId val="0"/>
      </c:bar3DChart>
      <c:catAx>
        <c:axId val="148344192"/>
        <c:scaling>
          <c:orientation val="minMax"/>
        </c:scaling>
        <c:delete val="0"/>
        <c:axPos val="b"/>
        <c:numFmt formatCode="General" sourceLinked="0"/>
        <c:majorTickMark val="none"/>
        <c:minorTickMark val="none"/>
        <c:tickLblPos val="nextTo"/>
        <c:crossAx val="148371712"/>
        <c:crosses val="autoZero"/>
        <c:auto val="1"/>
        <c:lblAlgn val="ctr"/>
        <c:lblOffset val="100"/>
        <c:noMultiLvlLbl val="0"/>
      </c:catAx>
      <c:valAx>
        <c:axId val="148371712"/>
        <c:scaling>
          <c:orientation val="minMax"/>
        </c:scaling>
        <c:delete val="1"/>
        <c:axPos val="l"/>
        <c:numFmt formatCode="0.0" sourceLinked="1"/>
        <c:majorTickMark val="out"/>
        <c:minorTickMark val="none"/>
        <c:tickLblPos val="nextTo"/>
        <c:crossAx val="148344192"/>
        <c:crosses val="autoZero"/>
        <c:crossBetween val="between"/>
      </c:valAx>
    </c:plotArea>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bar"/>
        <c:grouping val="clustered"/>
        <c:varyColors val="0"/>
        <c:ser>
          <c:idx val="0"/>
          <c:order val="0"/>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Sheet1!$A$5:$A$26</c:f>
              <c:strCache>
                <c:ptCount val="22"/>
                <c:pt idx="0">
                  <c:v>ΔΓ/ΔΑ</c:v>
                </c:pt>
                <c:pt idx="1">
                  <c:v>Αθλητικές εγκαταστάσεις</c:v>
                </c:pt>
                <c:pt idx="2">
                  <c:v>Ύδρευση/ Αποχέτευση</c:v>
                </c:pt>
                <c:pt idx="3">
                  <c:v>Πολιτιστικές υποδομές/ δραστηριότητα</c:v>
                </c:pt>
                <c:pt idx="4">
                  <c:v>Χώροι αναψυχής</c:v>
                </c:pt>
                <c:pt idx="5">
                  <c:v>Τόνωση της τοπικής αγοράς</c:v>
                </c:pt>
                <c:pt idx="6">
                  <c:v>Κοινωνικές Δομές (ΚΑΠΗ, Παιδικές Χαρές)</c:v>
                </c:pt>
                <c:pt idx="7">
                  <c:v>Διαφθορά</c:v>
                </c:pt>
                <c:pt idx="8">
                  <c:v>Το Μεταναστευτικό</c:v>
                </c:pt>
                <c:pt idx="9">
                  <c:v>Κατάσταση σχολείων</c:v>
                </c:pt>
                <c:pt idx="10">
                  <c:v>Δομές Υγείας / Νοσοκομεία</c:v>
                </c:pt>
                <c:pt idx="11">
                  <c:v>Οικονομικά</c:v>
                </c:pt>
                <c:pt idx="12">
                  <c:v>Κατάσταση Πλατειών, Παιδικών Χαρών</c:v>
                </c:pt>
                <c:pt idx="13">
                  <c:v>Φτώχεια</c:v>
                </c:pt>
                <c:pt idx="14">
                  <c:v>Ανάπτυξη / ανεργία</c:v>
                </c:pt>
                <c:pt idx="15">
                  <c:v>H κατασκευή του Flyover</c:v>
                </c:pt>
                <c:pt idx="16">
                  <c:v>Εγκληματικότητα/ παραβατικότητα</c:v>
                </c:pt>
                <c:pt idx="17">
                  <c:v>Συντήρηση, ανάπτυξη πρασίνου</c:v>
                </c:pt>
                <c:pt idx="18">
                  <c:v>Κατάσταση οδικού δικτύου</c:v>
                </c:pt>
                <c:pt idx="19">
                  <c:v>Συγκοινωνίες</c:v>
                </c:pt>
                <c:pt idx="20">
                  <c:v>Κυκλοφοριακό/ Στάθμευση/ Πάρκινγκ</c:v>
                </c:pt>
                <c:pt idx="21">
                  <c:v>Καθαριότητα</c:v>
                </c:pt>
              </c:strCache>
            </c:strRef>
          </c:cat>
          <c:val>
            <c:numRef>
              <c:f>Sheet1!$C$5:$C$26</c:f>
              <c:numCache>
                <c:formatCode>0.0</c:formatCode>
                <c:ptCount val="22"/>
                <c:pt idx="0">
                  <c:v>3.1562212064822517</c:v>
                </c:pt>
                <c:pt idx="1">
                  <c:v>0.59619519069212623</c:v>
                </c:pt>
                <c:pt idx="2">
                  <c:v>0.91597261115426665</c:v>
                </c:pt>
                <c:pt idx="3">
                  <c:v>1.1652905999891556</c:v>
                </c:pt>
                <c:pt idx="4">
                  <c:v>1.5302343227764568</c:v>
                </c:pt>
                <c:pt idx="5">
                  <c:v>1.6296001878918109</c:v>
                </c:pt>
                <c:pt idx="6">
                  <c:v>1.7289660530071649</c:v>
                </c:pt>
                <c:pt idx="7">
                  <c:v>2.1065563404455108</c:v>
                </c:pt>
                <c:pt idx="8">
                  <c:v>2.3089013748622316</c:v>
                </c:pt>
                <c:pt idx="9">
                  <c:v>2.56363931997614</c:v>
                </c:pt>
                <c:pt idx="10">
                  <c:v>3.2863001571787143</c:v>
                </c:pt>
                <c:pt idx="11">
                  <c:v>3.5771711441527496</c:v>
                </c:pt>
                <c:pt idx="12">
                  <c:v>3.835522393452671</c:v>
                </c:pt>
                <c:pt idx="13">
                  <c:v>4.1516865097287967</c:v>
                </c:pt>
                <c:pt idx="14">
                  <c:v>4.8273743925132022</c:v>
                </c:pt>
                <c:pt idx="15">
                  <c:v>7.3765604957452799</c:v>
                </c:pt>
                <c:pt idx="16">
                  <c:v>8.4497118389911012</c:v>
                </c:pt>
                <c:pt idx="17">
                  <c:v>9.3909775794474566</c:v>
                </c:pt>
                <c:pt idx="18">
                  <c:v>13.582410435222396</c:v>
                </c:pt>
                <c:pt idx="19">
                  <c:v>17.616664558905779</c:v>
                </c:pt>
                <c:pt idx="20">
                  <c:v>47.766074686997477</c:v>
                </c:pt>
                <c:pt idx="21">
                  <c:v>60.645697458040701</c:v>
                </c:pt>
              </c:numCache>
            </c:numRef>
          </c:val>
          <c:extLst>
            <c:ext xmlns:c16="http://schemas.microsoft.com/office/drawing/2014/chart" uri="{C3380CC4-5D6E-409C-BE32-E72D297353CC}">
              <c16:uniqueId val="{00000000-26DA-4FC9-9A95-87448679C0CF}"/>
            </c:ext>
          </c:extLst>
        </c:ser>
        <c:dLbls>
          <c:showLegendKey val="0"/>
          <c:showVal val="1"/>
          <c:showCatName val="0"/>
          <c:showSerName val="0"/>
          <c:showPercent val="0"/>
          <c:showBubbleSize val="0"/>
        </c:dLbls>
        <c:gapWidth val="150"/>
        <c:shape val="box"/>
        <c:axId val="207367552"/>
        <c:axId val="138638464"/>
        <c:axId val="0"/>
      </c:bar3DChart>
      <c:catAx>
        <c:axId val="207367552"/>
        <c:scaling>
          <c:orientation val="minMax"/>
        </c:scaling>
        <c:delete val="0"/>
        <c:axPos val="l"/>
        <c:numFmt formatCode="General" sourceLinked="0"/>
        <c:majorTickMark val="none"/>
        <c:minorTickMark val="none"/>
        <c:tickLblPos val="nextTo"/>
        <c:crossAx val="138638464"/>
        <c:crosses val="autoZero"/>
        <c:auto val="1"/>
        <c:lblAlgn val="ctr"/>
        <c:lblOffset val="100"/>
        <c:noMultiLvlLbl val="0"/>
      </c:catAx>
      <c:valAx>
        <c:axId val="138638464"/>
        <c:scaling>
          <c:orientation val="minMax"/>
        </c:scaling>
        <c:delete val="1"/>
        <c:axPos val="b"/>
        <c:numFmt formatCode="0.0" sourceLinked="1"/>
        <c:majorTickMark val="out"/>
        <c:minorTickMark val="none"/>
        <c:tickLblPos val="nextTo"/>
        <c:crossAx val="207367552"/>
        <c:crosses val="autoZero"/>
        <c:crossBetween val="between"/>
      </c:valAx>
    </c:plotArea>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bar"/>
        <c:grouping val="percentStacked"/>
        <c:varyColors val="0"/>
        <c:ser>
          <c:idx val="0"/>
          <c:order val="0"/>
          <c:tx>
            <c:strRef>
              <c:f>Sheet1!$B$36</c:f>
              <c:strCache>
                <c:ptCount val="1"/>
                <c:pt idx="0">
                  <c:v>ΠΟΛΥ</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Sheet1!$A$37:$A$43</c:f>
              <c:strCache>
                <c:ptCount val="7"/>
                <c:pt idx="0">
                  <c:v>...το κυκλοφοριακό</c:v>
                </c:pt>
                <c:pt idx="1">
                  <c:v>...τα σχολεία, τους παιδικούς σταθμούς</c:v>
                </c:pt>
                <c:pt idx="2">
                  <c:v>...την κοινωνική πολιτική</c:v>
                </c:pt>
                <c:pt idx="3">
                  <c:v>...την ασφάλεια στην πόλη</c:v>
                </c:pt>
                <c:pt idx="4">
                  <c:v>...τον αθλητισμό/ πολιτισμό</c:v>
                </c:pt>
                <c:pt idx="5">
                  <c:v>...τις πλατείες, τους κοινόχρηστους χώρους</c:v>
                </c:pt>
                <c:pt idx="6">
                  <c:v>...την καθαριότητα</c:v>
                </c:pt>
              </c:strCache>
            </c:strRef>
          </c:cat>
          <c:val>
            <c:numRef>
              <c:f>Sheet1!$B$37:$B$43</c:f>
              <c:numCache>
                <c:formatCode>0.0</c:formatCode>
                <c:ptCount val="7"/>
                <c:pt idx="0">
                  <c:v>5.2</c:v>
                </c:pt>
                <c:pt idx="1">
                  <c:v>4.5</c:v>
                </c:pt>
                <c:pt idx="2">
                  <c:v>4.9000000000000004</c:v>
                </c:pt>
                <c:pt idx="3">
                  <c:v>5.7</c:v>
                </c:pt>
                <c:pt idx="4">
                  <c:v>6.4</c:v>
                </c:pt>
                <c:pt idx="5">
                  <c:v>8</c:v>
                </c:pt>
                <c:pt idx="6">
                  <c:v>12</c:v>
                </c:pt>
              </c:numCache>
            </c:numRef>
          </c:val>
          <c:extLst>
            <c:ext xmlns:c16="http://schemas.microsoft.com/office/drawing/2014/chart" uri="{C3380CC4-5D6E-409C-BE32-E72D297353CC}">
              <c16:uniqueId val="{00000000-4DB5-4514-BC72-49ADE6239FCC}"/>
            </c:ext>
          </c:extLst>
        </c:ser>
        <c:ser>
          <c:idx val="1"/>
          <c:order val="1"/>
          <c:tx>
            <c:strRef>
              <c:f>Sheet1!$C$36</c:f>
              <c:strCache>
                <c:ptCount val="1"/>
                <c:pt idx="0">
                  <c:v>ΑΡΚΕΤΑ</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Sheet1!$A$37:$A$43</c:f>
              <c:strCache>
                <c:ptCount val="7"/>
                <c:pt idx="0">
                  <c:v>...το κυκλοφοριακό</c:v>
                </c:pt>
                <c:pt idx="1">
                  <c:v>...τα σχολεία, τους παιδικούς σταθμούς</c:v>
                </c:pt>
                <c:pt idx="2">
                  <c:v>...την κοινωνική πολιτική</c:v>
                </c:pt>
                <c:pt idx="3">
                  <c:v>...την ασφάλεια στην πόλη</c:v>
                </c:pt>
                <c:pt idx="4">
                  <c:v>...τον αθλητισμό/ πολιτισμό</c:v>
                </c:pt>
                <c:pt idx="5">
                  <c:v>...τις πλατείες, τους κοινόχρηστους χώρους</c:v>
                </c:pt>
                <c:pt idx="6">
                  <c:v>...την καθαριότητα</c:v>
                </c:pt>
              </c:strCache>
            </c:strRef>
          </c:cat>
          <c:val>
            <c:numRef>
              <c:f>Sheet1!$C$37:$C$43</c:f>
              <c:numCache>
                <c:formatCode>0.0</c:formatCode>
                <c:ptCount val="7"/>
                <c:pt idx="0">
                  <c:v>14.1</c:v>
                </c:pt>
                <c:pt idx="1">
                  <c:v>21.5</c:v>
                </c:pt>
                <c:pt idx="2">
                  <c:v>23.9</c:v>
                </c:pt>
                <c:pt idx="3">
                  <c:v>24.4</c:v>
                </c:pt>
                <c:pt idx="4">
                  <c:v>29.8</c:v>
                </c:pt>
                <c:pt idx="5">
                  <c:v>32.700000000000003</c:v>
                </c:pt>
                <c:pt idx="6">
                  <c:v>35.700000000000003</c:v>
                </c:pt>
              </c:numCache>
            </c:numRef>
          </c:val>
          <c:extLst>
            <c:ext xmlns:c16="http://schemas.microsoft.com/office/drawing/2014/chart" uri="{C3380CC4-5D6E-409C-BE32-E72D297353CC}">
              <c16:uniqueId val="{00000001-4DB5-4514-BC72-49ADE6239FCC}"/>
            </c:ext>
          </c:extLst>
        </c:ser>
        <c:ser>
          <c:idx val="2"/>
          <c:order val="2"/>
          <c:tx>
            <c:strRef>
              <c:f>Sheet1!$D$36</c:f>
              <c:strCache>
                <c:ptCount val="1"/>
                <c:pt idx="0">
                  <c:v>ΛΙΓΟ</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Sheet1!$A$37:$A$43</c:f>
              <c:strCache>
                <c:ptCount val="7"/>
                <c:pt idx="0">
                  <c:v>...το κυκλοφοριακό</c:v>
                </c:pt>
                <c:pt idx="1">
                  <c:v>...τα σχολεία, τους παιδικούς σταθμούς</c:v>
                </c:pt>
                <c:pt idx="2">
                  <c:v>...την κοινωνική πολιτική</c:v>
                </c:pt>
                <c:pt idx="3">
                  <c:v>...την ασφάλεια στην πόλη</c:v>
                </c:pt>
                <c:pt idx="4">
                  <c:v>...τον αθλητισμό/ πολιτισμό</c:v>
                </c:pt>
                <c:pt idx="5">
                  <c:v>...τις πλατείες, τους κοινόχρηστους χώρους</c:v>
                </c:pt>
                <c:pt idx="6">
                  <c:v>...την καθαριότητα</c:v>
                </c:pt>
              </c:strCache>
            </c:strRef>
          </c:cat>
          <c:val>
            <c:numRef>
              <c:f>Sheet1!$D$37:$D$43</c:f>
              <c:numCache>
                <c:formatCode>0.0</c:formatCode>
                <c:ptCount val="7"/>
                <c:pt idx="0">
                  <c:v>30.062690827627293</c:v>
                </c:pt>
                <c:pt idx="1">
                  <c:v>19.79368033097866</c:v>
                </c:pt>
                <c:pt idx="2">
                  <c:v>27.9</c:v>
                </c:pt>
                <c:pt idx="3">
                  <c:v>29.7</c:v>
                </c:pt>
                <c:pt idx="4">
                  <c:v>19.899999999999999</c:v>
                </c:pt>
                <c:pt idx="5">
                  <c:v>29.5</c:v>
                </c:pt>
                <c:pt idx="6">
                  <c:v>29.2</c:v>
                </c:pt>
              </c:numCache>
            </c:numRef>
          </c:val>
          <c:extLst>
            <c:ext xmlns:c16="http://schemas.microsoft.com/office/drawing/2014/chart" uri="{C3380CC4-5D6E-409C-BE32-E72D297353CC}">
              <c16:uniqueId val="{00000002-4DB5-4514-BC72-49ADE6239FCC}"/>
            </c:ext>
          </c:extLst>
        </c:ser>
        <c:ser>
          <c:idx val="3"/>
          <c:order val="3"/>
          <c:tx>
            <c:strRef>
              <c:f>Sheet1!$E$36</c:f>
              <c:strCache>
                <c:ptCount val="1"/>
                <c:pt idx="0">
                  <c:v>ΚΑΘΟΛΟΥ</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Sheet1!$A$37:$A$43</c:f>
              <c:strCache>
                <c:ptCount val="7"/>
                <c:pt idx="0">
                  <c:v>...το κυκλοφοριακό</c:v>
                </c:pt>
                <c:pt idx="1">
                  <c:v>...τα σχολεία, τους παιδικούς σταθμούς</c:v>
                </c:pt>
                <c:pt idx="2">
                  <c:v>...την κοινωνική πολιτική</c:v>
                </c:pt>
                <c:pt idx="3">
                  <c:v>...την ασφάλεια στην πόλη</c:v>
                </c:pt>
                <c:pt idx="4">
                  <c:v>...τον αθλητισμό/ πολιτισμό</c:v>
                </c:pt>
                <c:pt idx="5">
                  <c:v>...τις πλατείες, τους κοινόχρηστους χώρους</c:v>
                </c:pt>
                <c:pt idx="6">
                  <c:v>...την καθαριότητα</c:v>
                </c:pt>
              </c:strCache>
            </c:strRef>
          </c:cat>
          <c:val>
            <c:numRef>
              <c:f>Sheet1!$E$37:$E$43</c:f>
              <c:numCache>
                <c:formatCode>0.0</c:formatCode>
                <c:ptCount val="7"/>
                <c:pt idx="0">
                  <c:v>44.7</c:v>
                </c:pt>
                <c:pt idx="1">
                  <c:v>17.258947444490616</c:v>
                </c:pt>
                <c:pt idx="2">
                  <c:v>19.302270961680914</c:v>
                </c:pt>
                <c:pt idx="3">
                  <c:v>32.4</c:v>
                </c:pt>
                <c:pt idx="4">
                  <c:v>16.621199255659334</c:v>
                </c:pt>
                <c:pt idx="5">
                  <c:v>20.9</c:v>
                </c:pt>
                <c:pt idx="6">
                  <c:v>20.8</c:v>
                </c:pt>
              </c:numCache>
            </c:numRef>
          </c:val>
          <c:extLst>
            <c:ext xmlns:c16="http://schemas.microsoft.com/office/drawing/2014/chart" uri="{C3380CC4-5D6E-409C-BE32-E72D297353CC}">
              <c16:uniqueId val="{00000003-4DB5-4514-BC72-49ADE6239FCC}"/>
            </c:ext>
          </c:extLst>
        </c:ser>
        <c:ser>
          <c:idx val="4"/>
          <c:order val="4"/>
          <c:tx>
            <c:strRef>
              <c:f>Sheet1!$F$36</c:f>
              <c:strCache>
                <c:ptCount val="1"/>
                <c:pt idx="0">
                  <c:v>ΔΓ/ΔΑ</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Sheet1!$A$37:$A$43</c:f>
              <c:strCache>
                <c:ptCount val="7"/>
                <c:pt idx="0">
                  <c:v>...το κυκλοφοριακό</c:v>
                </c:pt>
                <c:pt idx="1">
                  <c:v>...τα σχολεία, τους παιδικούς σταθμούς</c:v>
                </c:pt>
                <c:pt idx="2">
                  <c:v>...την κοινωνική πολιτική</c:v>
                </c:pt>
                <c:pt idx="3">
                  <c:v>...την ασφάλεια στην πόλη</c:v>
                </c:pt>
                <c:pt idx="4">
                  <c:v>...τον αθλητισμό/ πολιτισμό</c:v>
                </c:pt>
                <c:pt idx="5">
                  <c:v>...τις πλατείες, τους κοινόχρηστους χώρους</c:v>
                </c:pt>
                <c:pt idx="6">
                  <c:v>...την καθαριότητα</c:v>
                </c:pt>
              </c:strCache>
            </c:strRef>
          </c:cat>
          <c:val>
            <c:numRef>
              <c:f>Sheet1!$F$37:$F$43</c:f>
              <c:numCache>
                <c:formatCode>0.0</c:formatCode>
                <c:ptCount val="7"/>
                <c:pt idx="0">
                  <c:v>5.938465429712199</c:v>
                </c:pt>
                <c:pt idx="1">
                  <c:v>36.9</c:v>
                </c:pt>
                <c:pt idx="2">
                  <c:v>23.9</c:v>
                </c:pt>
                <c:pt idx="3">
                  <c:v>7.8083503459738743</c:v>
                </c:pt>
                <c:pt idx="4">
                  <c:v>27.2</c:v>
                </c:pt>
                <c:pt idx="5">
                  <c:v>8.8417553431735652</c:v>
                </c:pt>
                <c:pt idx="6">
                  <c:v>2.240248595328</c:v>
                </c:pt>
              </c:numCache>
            </c:numRef>
          </c:val>
          <c:extLst>
            <c:ext xmlns:c16="http://schemas.microsoft.com/office/drawing/2014/chart" uri="{C3380CC4-5D6E-409C-BE32-E72D297353CC}">
              <c16:uniqueId val="{00000004-4DB5-4514-BC72-49ADE6239FCC}"/>
            </c:ext>
          </c:extLst>
        </c:ser>
        <c:dLbls>
          <c:showLegendKey val="0"/>
          <c:showVal val="1"/>
          <c:showCatName val="0"/>
          <c:showSerName val="0"/>
          <c:showPercent val="0"/>
          <c:showBubbleSize val="0"/>
        </c:dLbls>
        <c:gapWidth val="95"/>
        <c:gapDepth val="95"/>
        <c:shape val="box"/>
        <c:axId val="288256000"/>
        <c:axId val="288257536"/>
        <c:axId val="0"/>
      </c:bar3DChart>
      <c:catAx>
        <c:axId val="288256000"/>
        <c:scaling>
          <c:orientation val="minMax"/>
        </c:scaling>
        <c:delete val="0"/>
        <c:axPos val="l"/>
        <c:numFmt formatCode="General" sourceLinked="0"/>
        <c:majorTickMark val="none"/>
        <c:minorTickMark val="none"/>
        <c:tickLblPos val="nextTo"/>
        <c:crossAx val="288257536"/>
        <c:crosses val="autoZero"/>
        <c:auto val="1"/>
        <c:lblAlgn val="ctr"/>
        <c:lblOffset val="100"/>
        <c:noMultiLvlLbl val="0"/>
      </c:catAx>
      <c:valAx>
        <c:axId val="288257536"/>
        <c:scaling>
          <c:orientation val="minMax"/>
        </c:scaling>
        <c:delete val="1"/>
        <c:axPos val="b"/>
        <c:numFmt formatCode="0%" sourceLinked="1"/>
        <c:majorTickMark val="out"/>
        <c:minorTickMark val="none"/>
        <c:tickLblPos val="nextTo"/>
        <c:crossAx val="288256000"/>
        <c:crosses val="autoZero"/>
        <c:crossBetween val="between"/>
      </c:valAx>
    </c:plotArea>
    <c:legend>
      <c:legendPos val="t"/>
      <c:overlay val="0"/>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7.6836847007027351E-2"/>
          <c:y val="0.13129672516425642"/>
          <c:w val="0.84632630598594527"/>
          <c:h val="0.7811601736057503"/>
        </c:manualLayout>
      </c:layout>
      <c:pie3DChart>
        <c:varyColors val="1"/>
        <c:ser>
          <c:idx val="0"/>
          <c:order val="0"/>
          <c:explosion val="25"/>
          <c:dLbls>
            <c:numFmt formatCode="0.0%" sourceLinked="0"/>
            <c:spPr>
              <a:solidFill>
                <a:schemeClr val="bg1"/>
              </a:solid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Sheet1!$B$78:$B$82</c:f>
              <c:strCache>
                <c:ptCount val="5"/>
                <c:pt idx="0">
                  <c:v>ΠΟΛΥ</c:v>
                </c:pt>
                <c:pt idx="1">
                  <c:v>ΑΡΚΕΤΑ</c:v>
                </c:pt>
                <c:pt idx="2">
                  <c:v>ΛΙΓΟ</c:v>
                </c:pt>
                <c:pt idx="3">
                  <c:v>ΚΑΘΟΛΟΥ</c:v>
                </c:pt>
                <c:pt idx="4">
                  <c:v>ΔΓ/ΔΑ</c:v>
                </c:pt>
              </c:strCache>
            </c:strRef>
          </c:cat>
          <c:val>
            <c:numRef>
              <c:f>Sheet1!$E$78:$E$82</c:f>
              <c:numCache>
                <c:formatCode>0.0</c:formatCode>
                <c:ptCount val="5"/>
                <c:pt idx="0">
                  <c:v>7.8246102148109333</c:v>
                </c:pt>
                <c:pt idx="1">
                  <c:v>43.674007696337917</c:v>
                </c:pt>
                <c:pt idx="2">
                  <c:v>27.233473649979214</c:v>
                </c:pt>
                <c:pt idx="3">
                  <c:v>9.4397571859587011</c:v>
                </c:pt>
                <c:pt idx="4">
                  <c:v>11.828151252913228</c:v>
                </c:pt>
              </c:numCache>
            </c:numRef>
          </c:val>
          <c:extLst>
            <c:ext xmlns:c16="http://schemas.microsoft.com/office/drawing/2014/chart" uri="{C3380CC4-5D6E-409C-BE32-E72D297353CC}">
              <c16:uniqueId val="{00000000-4AC9-4999-A854-46D935684F87}"/>
            </c:ext>
          </c:extLst>
        </c:ser>
        <c:dLbls>
          <c:showLegendKey val="0"/>
          <c:showVal val="0"/>
          <c:showCatName val="0"/>
          <c:showSerName val="0"/>
          <c:showPercent val="1"/>
          <c:showBubbleSize val="0"/>
          <c:showLeaderLines val="1"/>
        </c:dLbls>
      </c:pie3DChart>
    </c:plotArea>
    <c:legend>
      <c:legendPos val="t"/>
      <c:overlay val="0"/>
      <c:txPr>
        <a:bodyPr/>
        <a:lstStyle/>
        <a:p>
          <a:pPr rtl="0">
            <a:defRPr/>
          </a:pPr>
          <a:endParaRPr lang="el-GR"/>
        </a:p>
      </c:txPr>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bar"/>
        <c:grouping val="percentStacked"/>
        <c:varyColors val="0"/>
        <c:ser>
          <c:idx val="0"/>
          <c:order val="0"/>
          <c:tx>
            <c:strRef>
              <c:f>[OUTPUT.xls]Sheet!$B$414</c:f>
              <c:strCache>
                <c:ptCount val="1"/>
                <c:pt idx="0">
                  <c:v>ΠΟΛΥ</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[OUTPUT.xls]Sheet!$A$415:$A$422</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[OUTPUT.xls]Sheet!$B$415:$B$422</c:f>
              <c:numCache>
                <c:formatCode>#,##0.0%</c:formatCode>
                <c:ptCount val="8"/>
                <c:pt idx="0">
                  <c:v>9.2715231788079458E-2</c:v>
                </c:pt>
                <c:pt idx="1">
                  <c:v>9.45945945945946E-2</c:v>
                </c:pt>
                <c:pt idx="2">
                  <c:v>0.1111111111111111</c:v>
                </c:pt>
                <c:pt idx="3">
                  <c:v>2.9411764705882356E-2</c:v>
                </c:pt>
                <c:pt idx="5">
                  <c:v>5.5555555555555552E-2</c:v>
                </c:pt>
              </c:numCache>
            </c:numRef>
          </c:val>
          <c:extLst>
            <c:ext xmlns:c16="http://schemas.microsoft.com/office/drawing/2014/chart" uri="{C3380CC4-5D6E-409C-BE32-E72D297353CC}">
              <c16:uniqueId val="{00000000-0E28-407F-A57E-02693EF42BB0}"/>
            </c:ext>
          </c:extLst>
        </c:ser>
        <c:ser>
          <c:idx val="1"/>
          <c:order val="1"/>
          <c:tx>
            <c:strRef>
              <c:f>[OUTPUT.xls]Sheet!$C$414</c:f>
              <c:strCache>
                <c:ptCount val="1"/>
                <c:pt idx="0">
                  <c:v>ΑΡΚΕΤΑ</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[OUTPUT.xls]Sheet!$A$415:$A$422</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[OUTPUT.xls]Sheet!$C$415:$C$422</c:f>
              <c:numCache>
                <c:formatCode>#,##0.0%</c:formatCode>
                <c:ptCount val="8"/>
                <c:pt idx="0">
                  <c:v>0.49006622516556292</c:v>
                </c:pt>
                <c:pt idx="1">
                  <c:v>0.59459459459459463</c:v>
                </c:pt>
                <c:pt idx="2">
                  <c:v>0.55555555555555558</c:v>
                </c:pt>
                <c:pt idx="3">
                  <c:v>0.38235294117647056</c:v>
                </c:pt>
                <c:pt idx="4">
                  <c:v>0.39393939393939392</c:v>
                </c:pt>
                <c:pt idx="5">
                  <c:v>0.55555555555555558</c:v>
                </c:pt>
                <c:pt idx="6">
                  <c:v>0.13043478260869565</c:v>
                </c:pt>
                <c:pt idx="7">
                  <c:v>0.33333333333333337</c:v>
                </c:pt>
              </c:numCache>
            </c:numRef>
          </c:val>
          <c:extLst>
            <c:ext xmlns:c16="http://schemas.microsoft.com/office/drawing/2014/chart" uri="{C3380CC4-5D6E-409C-BE32-E72D297353CC}">
              <c16:uniqueId val="{00000001-0E28-407F-A57E-02693EF42BB0}"/>
            </c:ext>
          </c:extLst>
        </c:ser>
        <c:ser>
          <c:idx val="2"/>
          <c:order val="2"/>
          <c:tx>
            <c:strRef>
              <c:f>[OUTPUT.xls]Sheet!$D$414</c:f>
              <c:strCache>
                <c:ptCount val="1"/>
                <c:pt idx="0">
                  <c:v>ΛΙΓΟ</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[OUTPUT.xls]Sheet!$A$415:$A$422</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[OUTPUT.xls]Sheet!$D$415:$D$422</c:f>
              <c:numCache>
                <c:formatCode>#,##0.0%</c:formatCode>
                <c:ptCount val="8"/>
                <c:pt idx="0">
                  <c:v>0.26490066225165565</c:v>
                </c:pt>
                <c:pt idx="1">
                  <c:v>0.17567567567567569</c:v>
                </c:pt>
                <c:pt idx="2">
                  <c:v>0.19444444444444442</c:v>
                </c:pt>
                <c:pt idx="3">
                  <c:v>0.23529411764705885</c:v>
                </c:pt>
                <c:pt idx="4">
                  <c:v>0.27272727272727271</c:v>
                </c:pt>
                <c:pt idx="5">
                  <c:v>0.16666666666666669</c:v>
                </c:pt>
                <c:pt idx="6">
                  <c:v>0.43478260869565216</c:v>
                </c:pt>
                <c:pt idx="7">
                  <c:v>0.66666666666666674</c:v>
                </c:pt>
              </c:numCache>
            </c:numRef>
          </c:val>
          <c:extLst>
            <c:ext xmlns:c16="http://schemas.microsoft.com/office/drawing/2014/chart" uri="{C3380CC4-5D6E-409C-BE32-E72D297353CC}">
              <c16:uniqueId val="{00000002-0E28-407F-A57E-02693EF42BB0}"/>
            </c:ext>
          </c:extLst>
        </c:ser>
        <c:ser>
          <c:idx val="3"/>
          <c:order val="3"/>
          <c:tx>
            <c:strRef>
              <c:f>[OUTPUT.xls]Sheet!$E$414</c:f>
              <c:strCache>
                <c:ptCount val="1"/>
                <c:pt idx="0">
                  <c:v>ΚΑΘΟΛΟΥ</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[OUTPUT.xls]Sheet!$A$415:$A$422</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[OUTPUT.xls]Sheet!$E$415:$E$422</c:f>
              <c:numCache>
                <c:formatCode>#,##0.0%</c:formatCode>
                <c:ptCount val="8"/>
                <c:pt idx="0">
                  <c:v>6.6225165562913912E-2</c:v>
                </c:pt>
                <c:pt idx="1">
                  <c:v>6.7567567567567571E-2</c:v>
                </c:pt>
                <c:pt idx="2">
                  <c:v>8.3333333333333343E-2</c:v>
                </c:pt>
                <c:pt idx="3">
                  <c:v>0.17647058823529413</c:v>
                </c:pt>
                <c:pt idx="4">
                  <c:v>0.27272727272727271</c:v>
                </c:pt>
                <c:pt idx="5">
                  <c:v>0.22222222222222221</c:v>
                </c:pt>
              </c:numCache>
            </c:numRef>
          </c:val>
          <c:extLst>
            <c:ext xmlns:c16="http://schemas.microsoft.com/office/drawing/2014/chart" uri="{C3380CC4-5D6E-409C-BE32-E72D297353CC}">
              <c16:uniqueId val="{00000003-0E28-407F-A57E-02693EF42BB0}"/>
            </c:ext>
          </c:extLst>
        </c:ser>
        <c:ser>
          <c:idx val="4"/>
          <c:order val="4"/>
          <c:tx>
            <c:strRef>
              <c:f>[OUTPUT.xls]Sheet!$F$414</c:f>
              <c:strCache>
                <c:ptCount val="1"/>
                <c:pt idx="0">
                  <c:v>ΔΓ/ΔΑ</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[OUTPUT.xls]Sheet!$A$415:$A$422</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[OUTPUT.xls]Sheet!$F$415:$F$422</c:f>
              <c:numCache>
                <c:formatCode>#,##0.0%</c:formatCode>
                <c:ptCount val="8"/>
                <c:pt idx="0">
                  <c:v>8.6092715231788089E-2</c:v>
                </c:pt>
                <c:pt idx="1">
                  <c:v>6.7567567567567571E-2</c:v>
                </c:pt>
                <c:pt idx="2">
                  <c:v>5.5555555555555552E-2</c:v>
                </c:pt>
                <c:pt idx="3">
                  <c:v>0.17647058823529413</c:v>
                </c:pt>
                <c:pt idx="4">
                  <c:v>6.0606060606060608E-2</c:v>
                </c:pt>
                <c:pt idx="6">
                  <c:v>0.43478260869565216</c:v>
                </c:pt>
              </c:numCache>
            </c:numRef>
          </c:val>
          <c:extLst>
            <c:ext xmlns:c16="http://schemas.microsoft.com/office/drawing/2014/chart" uri="{C3380CC4-5D6E-409C-BE32-E72D297353CC}">
              <c16:uniqueId val="{00000004-0E28-407F-A57E-02693EF42BB0}"/>
            </c:ext>
          </c:extLst>
        </c:ser>
        <c:dLbls>
          <c:showLegendKey val="0"/>
          <c:showVal val="1"/>
          <c:showCatName val="0"/>
          <c:showSerName val="0"/>
          <c:showPercent val="0"/>
          <c:showBubbleSize val="0"/>
        </c:dLbls>
        <c:gapWidth val="95"/>
        <c:gapDepth val="95"/>
        <c:shape val="box"/>
        <c:axId val="140145024"/>
        <c:axId val="140146560"/>
        <c:axId val="0"/>
      </c:bar3DChart>
      <c:catAx>
        <c:axId val="140145024"/>
        <c:scaling>
          <c:orientation val="maxMin"/>
        </c:scaling>
        <c:delete val="0"/>
        <c:axPos val="l"/>
        <c:numFmt formatCode="General" sourceLinked="0"/>
        <c:majorTickMark val="none"/>
        <c:minorTickMark val="none"/>
        <c:tickLblPos val="nextTo"/>
        <c:crossAx val="140146560"/>
        <c:crosses val="autoZero"/>
        <c:auto val="1"/>
        <c:lblAlgn val="ctr"/>
        <c:lblOffset val="100"/>
        <c:noMultiLvlLbl val="0"/>
      </c:catAx>
      <c:valAx>
        <c:axId val="140146560"/>
        <c:scaling>
          <c:orientation val="minMax"/>
        </c:scaling>
        <c:delete val="1"/>
        <c:axPos val="t"/>
        <c:numFmt formatCode="0%" sourceLinked="1"/>
        <c:majorTickMark val="out"/>
        <c:minorTickMark val="none"/>
        <c:tickLblPos val="nextTo"/>
        <c:crossAx val="140145024"/>
        <c:crosses val="autoZero"/>
        <c:crossBetween val="between"/>
      </c:valAx>
    </c:plotArea>
    <c:legend>
      <c:legendPos val="t"/>
      <c:overlay val="0"/>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explosion val="25"/>
          <c:dLbls>
            <c:numFmt formatCode="0.0%" sourceLinked="0"/>
            <c:spPr>
              <a:solidFill>
                <a:schemeClr val="bg1"/>
              </a:solid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Sheet1!$B$87:$B$89</c:f>
              <c:strCache>
                <c:ptCount val="3"/>
                <c:pt idx="0">
                  <c:v>ΝΑΙ/ ΜΑΛΛΟΝ ΝΑΙ</c:v>
                </c:pt>
                <c:pt idx="1">
                  <c:v>ΜΑΛΛΟΝ ΟΧΙ/ ΟΧΙ</c:v>
                </c:pt>
                <c:pt idx="2">
                  <c:v>ΔΓ/ΔΑ</c:v>
                </c:pt>
              </c:strCache>
            </c:strRef>
          </c:cat>
          <c:val>
            <c:numRef>
              <c:f>Sheet1!$E$87:$E$89</c:f>
              <c:numCache>
                <c:formatCode>0.0</c:formatCode>
                <c:ptCount val="3"/>
                <c:pt idx="0">
                  <c:v>75.107947462557291</c:v>
                </c:pt>
                <c:pt idx="1">
                  <c:v>15.797365901248302</c:v>
                </c:pt>
                <c:pt idx="2">
                  <c:v>9.0946866361944174</c:v>
                </c:pt>
              </c:numCache>
            </c:numRef>
          </c:val>
          <c:extLst>
            <c:ext xmlns:c16="http://schemas.microsoft.com/office/drawing/2014/chart" uri="{C3380CC4-5D6E-409C-BE32-E72D297353CC}">
              <c16:uniqueId val="{00000000-441A-4365-A399-D62C96362ACB}"/>
            </c:ext>
          </c:extLst>
        </c:ser>
        <c:dLbls>
          <c:showLegendKey val="0"/>
          <c:showVal val="0"/>
          <c:showCatName val="0"/>
          <c:showSerName val="0"/>
          <c:showPercent val="1"/>
          <c:showBubbleSize val="0"/>
          <c:showLeaderLines val="1"/>
        </c:dLbls>
      </c:pie3DChart>
    </c:plotArea>
    <c:legend>
      <c:legendPos val="t"/>
      <c:overlay val="0"/>
      <c:txPr>
        <a:bodyPr/>
        <a:lstStyle/>
        <a:p>
          <a:pPr rtl="0">
            <a:defRPr/>
          </a:pPr>
          <a:endParaRPr lang="el-GR"/>
        </a:p>
      </c:txPr>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bar"/>
        <c:grouping val="percentStacked"/>
        <c:varyColors val="0"/>
        <c:ser>
          <c:idx val="0"/>
          <c:order val="0"/>
          <c:tx>
            <c:strRef>
              <c:f>[OUTPUT.xls]Sheet!$B$509</c:f>
              <c:strCache>
                <c:ptCount val="1"/>
                <c:pt idx="0">
                  <c:v>ΝΑΙ/ ΜΑΛΛΟΝ ΝΑΙ</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[OUTPUT.xls]Sheet!$A$510:$A$517</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[OUTPUT.xls]Sheet!$B$510:$B$517</c:f>
              <c:numCache>
                <c:formatCode>#,##0.0%</c:formatCode>
                <c:ptCount val="8"/>
                <c:pt idx="0">
                  <c:v>0.77852348993288589</c:v>
                </c:pt>
                <c:pt idx="1">
                  <c:v>0.82432432432432434</c:v>
                </c:pt>
                <c:pt idx="2">
                  <c:v>0.82857142857142863</c:v>
                </c:pt>
                <c:pt idx="3">
                  <c:v>0.8</c:v>
                </c:pt>
                <c:pt idx="4">
                  <c:v>0.55882352941176472</c:v>
                </c:pt>
                <c:pt idx="5">
                  <c:v>0.83333333333333326</c:v>
                </c:pt>
                <c:pt idx="6">
                  <c:v>0.45454545454545453</c:v>
                </c:pt>
                <c:pt idx="7">
                  <c:v>1</c:v>
                </c:pt>
              </c:numCache>
            </c:numRef>
          </c:val>
          <c:extLst>
            <c:ext xmlns:c16="http://schemas.microsoft.com/office/drawing/2014/chart" uri="{C3380CC4-5D6E-409C-BE32-E72D297353CC}">
              <c16:uniqueId val="{00000000-7EE4-44B7-8404-4982D36F5F97}"/>
            </c:ext>
          </c:extLst>
        </c:ser>
        <c:ser>
          <c:idx val="1"/>
          <c:order val="1"/>
          <c:tx>
            <c:strRef>
              <c:f>[OUTPUT.xls]Sheet!$C$509</c:f>
              <c:strCache>
                <c:ptCount val="1"/>
                <c:pt idx="0">
                  <c:v>ΜΑΛΛΟΝ ΟΧΙ/ ΟΧΙ</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[OUTPUT.xls]Sheet!$A$510:$A$517</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[OUTPUT.xls]Sheet!$C$510:$C$517</c:f>
              <c:numCache>
                <c:formatCode>#,##0.0%</c:formatCode>
                <c:ptCount val="8"/>
                <c:pt idx="0">
                  <c:v>0.13422818791946309</c:v>
                </c:pt>
                <c:pt idx="1">
                  <c:v>0.12162162162162161</c:v>
                </c:pt>
                <c:pt idx="2">
                  <c:v>0.11428571428571428</c:v>
                </c:pt>
                <c:pt idx="3">
                  <c:v>0.11428571428571428</c:v>
                </c:pt>
                <c:pt idx="4">
                  <c:v>0.38235294117647056</c:v>
                </c:pt>
                <c:pt idx="5">
                  <c:v>0.16666666666666669</c:v>
                </c:pt>
                <c:pt idx="6">
                  <c:v>0.27272727272727271</c:v>
                </c:pt>
              </c:numCache>
            </c:numRef>
          </c:val>
          <c:extLst>
            <c:ext xmlns:c16="http://schemas.microsoft.com/office/drawing/2014/chart" uri="{C3380CC4-5D6E-409C-BE32-E72D297353CC}">
              <c16:uniqueId val="{00000001-7EE4-44B7-8404-4982D36F5F97}"/>
            </c:ext>
          </c:extLst>
        </c:ser>
        <c:ser>
          <c:idx val="2"/>
          <c:order val="2"/>
          <c:tx>
            <c:strRef>
              <c:f>[OUTPUT.xls]Sheet!$D$509</c:f>
              <c:strCache>
                <c:ptCount val="1"/>
                <c:pt idx="0">
                  <c:v>ΔΓ/ΔΑ</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[OUTPUT.xls]Sheet!$A$510:$A$517</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[OUTPUT.xls]Sheet!$D$510:$D$517</c:f>
              <c:numCache>
                <c:formatCode>#,##0.0%</c:formatCode>
                <c:ptCount val="8"/>
                <c:pt idx="0">
                  <c:v>8.7248322147651006E-2</c:v>
                </c:pt>
                <c:pt idx="1">
                  <c:v>5.405405405405405E-2</c:v>
                </c:pt>
                <c:pt idx="2">
                  <c:v>5.7142857142857141E-2</c:v>
                </c:pt>
                <c:pt idx="3">
                  <c:v>8.5714285714285715E-2</c:v>
                </c:pt>
                <c:pt idx="4">
                  <c:v>5.8823529411764712E-2</c:v>
                </c:pt>
                <c:pt idx="6">
                  <c:v>0.27272727272727271</c:v>
                </c:pt>
              </c:numCache>
            </c:numRef>
          </c:val>
          <c:extLst>
            <c:ext xmlns:c16="http://schemas.microsoft.com/office/drawing/2014/chart" uri="{C3380CC4-5D6E-409C-BE32-E72D297353CC}">
              <c16:uniqueId val="{00000002-7EE4-44B7-8404-4982D36F5F97}"/>
            </c:ext>
          </c:extLst>
        </c:ser>
        <c:dLbls>
          <c:showLegendKey val="0"/>
          <c:showVal val="1"/>
          <c:showCatName val="0"/>
          <c:showSerName val="0"/>
          <c:showPercent val="0"/>
          <c:showBubbleSize val="0"/>
        </c:dLbls>
        <c:gapWidth val="95"/>
        <c:gapDepth val="95"/>
        <c:shape val="box"/>
        <c:axId val="139884416"/>
        <c:axId val="139885952"/>
        <c:axId val="0"/>
      </c:bar3DChart>
      <c:catAx>
        <c:axId val="139884416"/>
        <c:scaling>
          <c:orientation val="maxMin"/>
        </c:scaling>
        <c:delete val="0"/>
        <c:axPos val="l"/>
        <c:numFmt formatCode="General" sourceLinked="0"/>
        <c:majorTickMark val="none"/>
        <c:minorTickMark val="none"/>
        <c:tickLblPos val="nextTo"/>
        <c:crossAx val="139885952"/>
        <c:crosses val="autoZero"/>
        <c:auto val="1"/>
        <c:lblAlgn val="ctr"/>
        <c:lblOffset val="100"/>
        <c:noMultiLvlLbl val="0"/>
      </c:catAx>
      <c:valAx>
        <c:axId val="139885952"/>
        <c:scaling>
          <c:orientation val="minMax"/>
        </c:scaling>
        <c:delete val="1"/>
        <c:axPos val="t"/>
        <c:numFmt formatCode="0%" sourceLinked="1"/>
        <c:majorTickMark val="out"/>
        <c:minorTickMark val="none"/>
        <c:tickLblPos val="nextTo"/>
        <c:crossAx val="139884416"/>
        <c:crosses val="autoZero"/>
        <c:crossBetween val="between"/>
      </c:valAx>
    </c:plotArea>
    <c:legend>
      <c:legendPos val="t"/>
      <c:overlay val="0"/>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bar"/>
        <c:grouping val="percentStacked"/>
        <c:varyColors val="0"/>
        <c:ser>
          <c:idx val="0"/>
          <c:order val="0"/>
          <c:tx>
            <c:strRef>
              <c:f>Sheet1!$B$100</c:f>
              <c:strCache>
                <c:ptCount val="1"/>
                <c:pt idx="0">
                  <c:v>ΝΑΙ/ ΜΑΛΛΟΝ ΝΑΙ</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Sheet1!$A$101:$A$108</c:f>
              <c:strCache>
                <c:ptCount val="8"/>
                <c:pt idx="0">
                  <c:v>...διεκδικητικό</c:v>
                </c:pt>
                <c:pt idx="1">
                  <c:v>...αποτελεσματικό</c:v>
                </c:pt>
                <c:pt idx="2">
                  <c:v>...με εμπειρία και γνώση διοίκησης</c:v>
                </c:pt>
                <c:pt idx="3">
                  <c:v>...μεθοδικό</c:v>
                </c:pt>
                <c:pt idx="4">
                  <c:v>...προσιτό και φιλικό στους δημότες</c:v>
                </c:pt>
                <c:pt idx="5">
                  <c:v>...με συγκροτημένη άποψη για τις ανάγκες της πόλης</c:v>
                </c:pt>
                <c:pt idx="6">
                  <c:v>...δραστήριο/ Αποφασιστικό</c:v>
                </c:pt>
                <c:pt idx="7">
                  <c:v>...γνώστη των προβλημάτων της πόλης</c:v>
                </c:pt>
              </c:strCache>
            </c:strRef>
          </c:cat>
          <c:val>
            <c:numRef>
              <c:f>Sheet1!$B$101:$B$108</c:f>
              <c:numCache>
                <c:formatCode>0.0</c:formatCode>
                <c:ptCount val="8"/>
                <c:pt idx="0">
                  <c:v>52.307692307692321</c:v>
                </c:pt>
                <c:pt idx="1">
                  <c:v>55.1</c:v>
                </c:pt>
                <c:pt idx="2">
                  <c:v>55.230116603781653</c:v>
                </c:pt>
                <c:pt idx="3">
                  <c:v>58.152084022494314</c:v>
                </c:pt>
                <c:pt idx="4">
                  <c:v>58.439803180368806</c:v>
                </c:pt>
                <c:pt idx="5">
                  <c:v>65.217112847444753</c:v>
                </c:pt>
                <c:pt idx="6">
                  <c:v>65.303753961523128</c:v>
                </c:pt>
                <c:pt idx="7">
                  <c:v>72.427538536564839</c:v>
                </c:pt>
              </c:numCache>
            </c:numRef>
          </c:val>
          <c:extLst>
            <c:ext xmlns:c16="http://schemas.microsoft.com/office/drawing/2014/chart" uri="{C3380CC4-5D6E-409C-BE32-E72D297353CC}">
              <c16:uniqueId val="{00000000-61B5-449A-A555-705E17A0BA2F}"/>
            </c:ext>
          </c:extLst>
        </c:ser>
        <c:ser>
          <c:idx val="1"/>
          <c:order val="1"/>
          <c:tx>
            <c:strRef>
              <c:f>Sheet1!$C$100</c:f>
              <c:strCache>
                <c:ptCount val="1"/>
                <c:pt idx="0">
                  <c:v>ΜΑΛΛΟΝ ΟΧΙ/ ΟΧΙ</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Sheet1!$A$101:$A$108</c:f>
              <c:strCache>
                <c:ptCount val="8"/>
                <c:pt idx="0">
                  <c:v>...διεκδικητικό</c:v>
                </c:pt>
                <c:pt idx="1">
                  <c:v>...αποτελεσματικό</c:v>
                </c:pt>
                <c:pt idx="2">
                  <c:v>...με εμπειρία και γνώση διοίκησης</c:v>
                </c:pt>
                <c:pt idx="3">
                  <c:v>...μεθοδικό</c:v>
                </c:pt>
                <c:pt idx="4">
                  <c:v>...προσιτό και φιλικό στους δημότες</c:v>
                </c:pt>
                <c:pt idx="5">
                  <c:v>...με συγκροτημένη άποψη για τις ανάγκες της πόλης</c:v>
                </c:pt>
                <c:pt idx="6">
                  <c:v>...δραστήριο/ Αποφασιστικό</c:v>
                </c:pt>
                <c:pt idx="7">
                  <c:v>...γνώστη των προβλημάτων της πόλης</c:v>
                </c:pt>
              </c:strCache>
            </c:strRef>
          </c:cat>
          <c:val>
            <c:numRef>
              <c:f>Sheet1!$C$101:$C$108</c:f>
              <c:numCache>
                <c:formatCode>0.0</c:formatCode>
                <c:ptCount val="8"/>
                <c:pt idx="0">
                  <c:v>24.918803418803414</c:v>
                </c:pt>
                <c:pt idx="1">
                  <c:v>22.4</c:v>
                </c:pt>
                <c:pt idx="2">
                  <c:v>19.470913005478451</c:v>
                </c:pt>
                <c:pt idx="3">
                  <c:v>17.32550446576245</c:v>
                </c:pt>
                <c:pt idx="4">
                  <c:v>15.511160855700773</c:v>
                </c:pt>
                <c:pt idx="5">
                  <c:v>19.204986977498734</c:v>
                </c:pt>
                <c:pt idx="6">
                  <c:v>19.008614917644888</c:v>
                </c:pt>
                <c:pt idx="7">
                  <c:v>14.517736361130462</c:v>
                </c:pt>
              </c:numCache>
            </c:numRef>
          </c:val>
          <c:extLst>
            <c:ext xmlns:c16="http://schemas.microsoft.com/office/drawing/2014/chart" uri="{C3380CC4-5D6E-409C-BE32-E72D297353CC}">
              <c16:uniqueId val="{00000001-61B5-449A-A555-705E17A0BA2F}"/>
            </c:ext>
          </c:extLst>
        </c:ser>
        <c:ser>
          <c:idx val="2"/>
          <c:order val="2"/>
          <c:tx>
            <c:strRef>
              <c:f>Sheet1!$D$100</c:f>
              <c:strCache>
                <c:ptCount val="1"/>
                <c:pt idx="0">
                  <c:v>ΔΓ/ΔΑ</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Sheet1!$A$101:$A$108</c:f>
              <c:strCache>
                <c:ptCount val="8"/>
                <c:pt idx="0">
                  <c:v>...διεκδικητικό</c:v>
                </c:pt>
                <c:pt idx="1">
                  <c:v>...αποτελεσματικό</c:v>
                </c:pt>
                <c:pt idx="2">
                  <c:v>...με εμπειρία και γνώση διοίκησης</c:v>
                </c:pt>
                <c:pt idx="3">
                  <c:v>...μεθοδικό</c:v>
                </c:pt>
                <c:pt idx="4">
                  <c:v>...προσιτό και φιλικό στους δημότες</c:v>
                </c:pt>
                <c:pt idx="5">
                  <c:v>...με συγκροτημένη άποψη για τις ανάγκες της πόλης</c:v>
                </c:pt>
                <c:pt idx="6">
                  <c:v>...δραστήριο/ Αποφασιστικό</c:v>
                </c:pt>
                <c:pt idx="7">
                  <c:v>...γνώστη των προβλημάτων της πόλης</c:v>
                </c:pt>
              </c:strCache>
            </c:strRef>
          </c:cat>
          <c:val>
            <c:numRef>
              <c:f>Sheet1!$D$101:$D$108</c:f>
              <c:numCache>
                <c:formatCode>0.0</c:formatCode>
                <c:ptCount val="8"/>
                <c:pt idx="0">
                  <c:v>22.773504273504273</c:v>
                </c:pt>
                <c:pt idx="1">
                  <c:v>22.5</c:v>
                </c:pt>
                <c:pt idx="2">
                  <c:v>25.298970390739896</c:v>
                </c:pt>
                <c:pt idx="3">
                  <c:v>24.52241151174324</c:v>
                </c:pt>
                <c:pt idx="4">
                  <c:v>26.049035963930429</c:v>
                </c:pt>
                <c:pt idx="5">
                  <c:v>15.577900175056502</c:v>
                </c:pt>
                <c:pt idx="6">
                  <c:v>15.687631120831984</c:v>
                </c:pt>
                <c:pt idx="7">
                  <c:v>13.054725102304696</c:v>
                </c:pt>
              </c:numCache>
            </c:numRef>
          </c:val>
          <c:extLst>
            <c:ext xmlns:c16="http://schemas.microsoft.com/office/drawing/2014/chart" uri="{C3380CC4-5D6E-409C-BE32-E72D297353CC}">
              <c16:uniqueId val="{00000002-61B5-449A-A555-705E17A0BA2F}"/>
            </c:ext>
          </c:extLst>
        </c:ser>
        <c:dLbls>
          <c:showLegendKey val="0"/>
          <c:showVal val="1"/>
          <c:showCatName val="0"/>
          <c:showSerName val="0"/>
          <c:showPercent val="0"/>
          <c:showBubbleSize val="0"/>
        </c:dLbls>
        <c:gapWidth val="95"/>
        <c:gapDepth val="95"/>
        <c:shape val="box"/>
        <c:axId val="298177664"/>
        <c:axId val="298179968"/>
        <c:axId val="0"/>
      </c:bar3DChart>
      <c:catAx>
        <c:axId val="298177664"/>
        <c:scaling>
          <c:orientation val="minMax"/>
        </c:scaling>
        <c:delete val="0"/>
        <c:axPos val="l"/>
        <c:numFmt formatCode="General" sourceLinked="0"/>
        <c:majorTickMark val="none"/>
        <c:minorTickMark val="none"/>
        <c:tickLblPos val="nextTo"/>
        <c:crossAx val="298179968"/>
        <c:crosses val="autoZero"/>
        <c:auto val="1"/>
        <c:lblAlgn val="ctr"/>
        <c:lblOffset val="100"/>
        <c:noMultiLvlLbl val="0"/>
      </c:catAx>
      <c:valAx>
        <c:axId val="298179968"/>
        <c:scaling>
          <c:orientation val="minMax"/>
        </c:scaling>
        <c:delete val="1"/>
        <c:axPos val="b"/>
        <c:numFmt formatCode="0%" sourceLinked="1"/>
        <c:majorTickMark val="out"/>
        <c:minorTickMark val="none"/>
        <c:tickLblPos val="nextTo"/>
        <c:crossAx val="298177664"/>
        <c:crosses val="autoZero"/>
        <c:crossBetween val="between"/>
      </c:valAx>
    </c:plotArea>
    <c:legend>
      <c:legendPos val="t"/>
      <c:overlay val="0"/>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explosion val="25"/>
          <c:dLbls>
            <c:numFmt formatCode="0.0%" sourceLinked="0"/>
            <c:spPr>
              <a:solidFill>
                <a:schemeClr val="bg1"/>
              </a:solid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Sheet1!$B$48:$B$52</c:f>
              <c:strCache>
                <c:ptCount val="5"/>
                <c:pt idx="0">
                  <c:v>Είναι χρήσιμο έργο που όμως έπρεπε να ξεκινήσει αφού λειτουργήσει το Μετρό και ενισχυθούν οι συγκοινωνίες.</c:v>
                </c:pt>
                <c:pt idx="1">
                  <c:v>Είναι χρήσιμο έργο και καλώς υλοποιείται παρά τα προβλήματα, γιατί η ολοκλήρωσή του θα βοηθήσει την πόλη.</c:v>
                </c:pt>
                <c:pt idx="2">
                  <c:v>Δεν χρειαζόταν. Να σταματήσει η κατασκευή του</c:v>
                </c:pt>
                <c:pt idx="3">
                  <c:v>Άλλο</c:v>
                </c:pt>
                <c:pt idx="4">
                  <c:v>ΔΓ/ΔΑ</c:v>
                </c:pt>
              </c:strCache>
            </c:strRef>
          </c:cat>
          <c:val>
            <c:numRef>
              <c:f>Sheet1!$E$48:$E$52</c:f>
              <c:numCache>
                <c:formatCode>0.0</c:formatCode>
                <c:ptCount val="5"/>
                <c:pt idx="0">
                  <c:v>47.271052013513803</c:v>
                </c:pt>
                <c:pt idx="1">
                  <c:v>19.080052754241084</c:v>
                </c:pt>
                <c:pt idx="2">
                  <c:v>22.628317464905777</c:v>
                </c:pt>
                <c:pt idx="3">
                  <c:v>1.7687123990533151</c:v>
                </c:pt>
                <c:pt idx="4">
                  <c:v>9.2518653682860261</c:v>
                </c:pt>
              </c:numCache>
            </c:numRef>
          </c:val>
          <c:extLst>
            <c:ext xmlns:c16="http://schemas.microsoft.com/office/drawing/2014/chart" uri="{C3380CC4-5D6E-409C-BE32-E72D297353CC}">
              <c16:uniqueId val="{00000000-7094-46DD-A84D-EC0B654E7BDD}"/>
            </c:ext>
          </c:extLst>
        </c:ser>
        <c:dLbls>
          <c:showLegendKey val="0"/>
          <c:showVal val="0"/>
          <c:showCatName val="0"/>
          <c:showSerName val="0"/>
          <c:showPercent val="1"/>
          <c:showBubbleSize val="0"/>
          <c:showLeaderLines val="1"/>
        </c:dLbls>
      </c:pie3DChart>
    </c:plotArea>
    <c:legend>
      <c:legendPos val="t"/>
      <c:layout>
        <c:manualLayout>
          <c:xMode val="edge"/>
          <c:yMode val="edge"/>
          <c:x val="0.19127428719503906"/>
          <c:y val="8.7145969498910684E-3"/>
          <c:w val="0.61745132298345407"/>
          <c:h val="0.19371365344037877"/>
        </c:manualLayout>
      </c:layout>
      <c:overlay val="0"/>
      <c:txPr>
        <a:bodyPr/>
        <a:lstStyle/>
        <a:p>
          <a:pPr rtl="0">
            <a:defRPr/>
          </a:pPr>
          <a:endParaRPr lang="el-GR"/>
        </a:p>
      </c:txPr>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bar"/>
        <c:grouping val="percentStacked"/>
        <c:varyColors val="0"/>
        <c:ser>
          <c:idx val="0"/>
          <c:order val="0"/>
          <c:tx>
            <c:strRef>
              <c:f>[OUTPUT.xls]Sheet!$B$34</c:f>
              <c:strCache>
                <c:ptCount val="1"/>
                <c:pt idx="0">
                  <c:v>Είναι χρήσιμο έργο που όμως έπρεπε να ξεκινήσει αφού λειτουργήσει το Μετρό και ενισχυθούν οι συγκοινωνίες.</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[OUTPUT.xls]Sheet!$A$35:$A$42</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[OUTPUT.xls]Sheet!$B$35:$B$42</c:f>
              <c:numCache>
                <c:formatCode>#,##0.0%</c:formatCode>
                <c:ptCount val="8"/>
                <c:pt idx="0">
                  <c:v>0.43333333333333335</c:v>
                </c:pt>
                <c:pt idx="1">
                  <c:v>0.6133333333333334</c:v>
                </c:pt>
                <c:pt idx="2">
                  <c:v>0.42857142857142855</c:v>
                </c:pt>
                <c:pt idx="3">
                  <c:v>0.58823529411764708</c:v>
                </c:pt>
                <c:pt idx="4">
                  <c:v>0.38235294117647056</c:v>
                </c:pt>
                <c:pt idx="5">
                  <c:v>0.5</c:v>
                </c:pt>
                <c:pt idx="6">
                  <c:v>0.72727272727272729</c:v>
                </c:pt>
              </c:numCache>
            </c:numRef>
          </c:val>
          <c:extLst>
            <c:ext xmlns:c16="http://schemas.microsoft.com/office/drawing/2014/chart" uri="{C3380CC4-5D6E-409C-BE32-E72D297353CC}">
              <c16:uniqueId val="{00000000-2CE3-4ACF-9155-0A7C28E64CC5}"/>
            </c:ext>
          </c:extLst>
        </c:ser>
        <c:ser>
          <c:idx val="1"/>
          <c:order val="1"/>
          <c:tx>
            <c:strRef>
              <c:f>[OUTPUT.xls]Sheet!$C$34</c:f>
              <c:strCache>
                <c:ptCount val="1"/>
                <c:pt idx="0">
                  <c:v>Είναι χρήσιμο έργο και καλώς υλοποιείται παρά τα προβλήματα, γιατί η ολοκλήρωσή του θα βοηθήσει την πόλη.</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[OUTPUT.xls]Sheet!$A$35:$A$42</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[OUTPUT.xls]Sheet!$C$35:$C$42</c:f>
              <c:numCache>
                <c:formatCode>#,##0.0%</c:formatCode>
                <c:ptCount val="8"/>
                <c:pt idx="0">
                  <c:v>0.35333333333333333</c:v>
                </c:pt>
                <c:pt idx="1">
                  <c:v>0.04</c:v>
                </c:pt>
                <c:pt idx="2">
                  <c:v>0.31428571428571428</c:v>
                </c:pt>
                <c:pt idx="3">
                  <c:v>2.9411764705882356E-2</c:v>
                </c:pt>
                <c:pt idx="4">
                  <c:v>5.8823529411764712E-2</c:v>
                </c:pt>
                <c:pt idx="5">
                  <c:v>0.22222222222222221</c:v>
                </c:pt>
                <c:pt idx="6">
                  <c:v>0.13636363636363635</c:v>
                </c:pt>
                <c:pt idx="7">
                  <c:v>0.33333333333333337</c:v>
                </c:pt>
              </c:numCache>
            </c:numRef>
          </c:val>
          <c:extLst>
            <c:ext xmlns:c16="http://schemas.microsoft.com/office/drawing/2014/chart" uri="{C3380CC4-5D6E-409C-BE32-E72D297353CC}">
              <c16:uniqueId val="{00000001-2CE3-4ACF-9155-0A7C28E64CC5}"/>
            </c:ext>
          </c:extLst>
        </c:ser>
        <c:ser>
          <c:idx val="2"/>
          <c:order val="2"/>
          <c:tx>
            <c:strRef>
              <c:f>[OUTPUT.xls]Sheet!$D$34</c:f>
              <c:strCache>
                <c:ptCount val="1"/>
                <c:pt idx="0">
                  <c:v>Δεν χρειαζόταν. Να σταματήσει η κατασκευή του</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[OUTPUT.xls]Sheet!$A$35:$A$42</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[OUTPUT.xls]Sheet!$D$35:$D$42</c:f>
              <c:numCache>
                <c:formatCode>#,##0.0%</c:formatCode>
                <c:ptCount val="8"/>
                <c:pt idx="0">
                  <c:v>0.11333333333333334</c:v>
                </c:pt>
                <c:pt idx="1">
                  <c:v>0.3066666666666667</c:v>
                </c:pt>
                <c:pt idx="2">
                  <c:v>0.22857142857142856</c:v>
                </c:pt>
                <c:pt idx="3">
                  <c:v>0.35294117647058826</c:v>
                </c:pt>
                <c:pt idx="4">
                  <c:v>0.44117647058823528</c:v>
                </c:pt>
                <c:pt idx="5">
                  <c:v>0.16666666666666669</c:v>
                </c:pt>
                <c:pt idx="6">
                  <c:v>0.13636363636363635</c:v>
                </c:pt>
                <c:pt idx="7">
                  <c:v>0.33333333333333337</c:v>
                </c:pt>
              </c:numCache>
            </c:numRef>
          </c:val>
          <c:extLst>
            <c:ext xmlns:c16="http://schemas.microsoft.com/office/drawing/2014/chart" uri="{C3380CC4-5D6E-409C-BE32-E72D297353CC}">
              <c16:uniqueId val="{00000002-2CE3-4ACF-9155-0A7C28E64CC5}"/>
            </c:ext>
          </c:extLst>
        </c:ser>
        <c:ser>
          <c:idx val="3"/>
          <c:order val="3"/>
          <c:tx>
            <c:strRef>
              <c:f>[OUTPUT.xls]Sheet!$E$34</c:f>
              <c:strCache>
                <c:ptCount val="1"/>
                <c:pt idx="0">
                  <c:v>Άλλο</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[OUTPUT.xls]Sheet!$A$35:$A$42</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[OUTPUT.xls]Sheet!$E$35:$E$42</c:f>
              <c:numCache>
                <c:formatCode>General</c:formatCode>
                <c:ptCount val="8"/>
                <c:pt idx="0" formatCode="#,##0.0%">
                  <c:v>0.02</c:v>
                </c:pt>
                <c:pt idx="3" formatCode="#,##0.0%">
                  <c:v>2.9411764705882356E-2</c:v>
                </c:pt>
                <c:pt idx="4" formatCode="#,##0.0%">
                  <c:v>5.8823529411764712E-2</c:v>
                </c:pt>
              </c:numCache>
            </c:numRef>
          </c:val>
          <c:extLst>
            <c:ext xmlns:c16="http://schemas.microsoft.com/office/drawing/2014/chart" uri="{C3380CC4-5D6E-409C-BE32-E72D297353CC}">
              <c16:uniqueId val="{00000003-2CE3-4ACF-9155-0A7C28E64CC5}"/>
            </c:ext>
          </c:extLst>
        </c:ser>
        <c:ser>
          <c:idx val="4"/>
          <c:order val="4"/>
          <c:tx>
            <c:strRef>
              <c:f>[OUTPUT.xls]Sheet!$F$34</c:f>
              <c:strCache>
                <c:ptCount val="1"/>
                <c:pt idx="0">
                  <c:v>ΔΓ/ΔΑ</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[OUTPUT.xls]Sheet!$A$35:$A$42</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[OUTPUT.xls]Sheet!$F$35:$F$42</c:f>
              <c:numCache>
                <c:formatCode>#,##0.0%</c:formatCode>
                <c:ptCount val="8"/>
                <c:pt idx="0">
                  <c:v>0.08</c:v>
                </c:pt>
                <c:pt idx="1">
                  <c:v>0.04</c:v>
                </c:pt>
                <c:pt idx="2">
                  <c:v>2.8571428571428571E-2</c:v>
                </c:pt>
                <c:pt idx="4">
                  <c:v>5.8823529411764712E-2</c:v>
                </c:pt>
                <c:pt idx="5">
                  <c:v>0.1111111111111111</c:v>
                </c:pt>
                <c:pt idx="7">
                  <c:v>0.33333333333333337</c:v>
                </c:pt>
              </c:numCache>
            </c:numRef>
          </c:val>
          <c:extLst>
            <c:ext xmlns:c16="http://schemas.microsoft.com/office/drawing/2014/chart" uri="{C3380CC4-5D6E-409C-BE32-E72D297353CC}">
              <c16:uniqueId val="{00000004-2CE3-4ACF-9155-0A7C28E64CC5}"/>
            </c:ext>
          </c:extLst>
        </c:ser>
        <c:dLbls>
          <c:showLegendKey val="0"/>
          <c:showVal val="1"/>
          <c:showCatName val="0"/>
          <c:showSerName val="0"/>
          <c:showPercent val="0"/>
          <c:showBubbleSize val="0"/>
        </c:dLbls>
        <c:gapWidth val="95"/>
        <c:gapDepth val="95"/>
        <c:shape val="box"/>
        <c:axId val="139134848"/>
        <c:axId val="139136384"/>
        <c:axId val="0"/>
      </c:bar3DChart>
      <c:catAx>
        <c:axId val="139134848"/>
        <c:scaling>
          <c:orientation val="maxMin"/>
        </c:scaling>
        <c:delete val="0"/>
        <c:axPos val="l"/>
        <c:numFmt formatCode="General" sourceLinked="0"/>
        <c:majorTickMark val="none"/>
        <c:minorTickMark val="none"/>
        <c:tickLblPos val="nextTo"/>
        <c:crossAx val="139136384"/>
        <c:crosses val="autoZero"/>
        <c:auto val="1"/>
        <c:lblAlgn val="ctr"/>
        <c:lblOffset val="100"/>
        <c:noMultiLvlLbl val="0"/>
      </c:catAx>
      <c:valAx>
        <c:axId val="139136384"/>
        <c:scaling>
          <c:orientation val="minMax"/>
        </c:scaling>
        <c:delete val="1"/>
        <c:axPos val="t"/>
        <c:numFmt formatCode="0%" sourceLinked="1"/>
        <c:majorTickMark val="out"/>
        <c:minorTickMark val="none"/>
        <c:tickLblPos val="nextTo"/>
        <c:crossAx val="139134848"/>
        <c:crosses val="autoZero"/>
        <c:crossBetween val="between"/>
      </c:valAx>
    </c:plotArea>
    <c:legend>
      <c:legendPos val="t"/>
      <c:overlay val="0"/>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7.6836847007027351E-2"/>
          <c:y val="0.13347537440172919"/>
          <c:w val="0.84632630598594527"/>
          <c:h val="0.7811601736057503"/>
        </c:manualLayout>
      </c:layout>
      <c:pie3DChart>
        <c:varyColors val="1"/>
        <c:ser>
          <c:idx val="0"/>
          <c:order val="0"/>
          <c:explosion val="25"/>
          <c:dLbls>
            <c:numFmt formatCode="0.0%" sourceLinked="0"/>
            <c:spPr>
              <a:solidFill>
                <a:schemeClr val="bg1"/>
              </a:solid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Sheet1!$B$57:$B$59</c:f>
              <c:strCache>
                <c:ptCount val="3"/>
                <c:pt idx="0">
                  <c:v>ΘΕΤΙΚΑ/ ΜΑΛΛΟΝ ΘΕΤΙΚΑ</c:v>
                </c:pt>
                <c:pt idx="1">
                  <c:v>ΜΑΛΛΟΝ ΑΡΝΗΤΙΚΑ/ ΑΡΝΗΤΙΚΑ</c:v>
                </c:pt>
                <c:pt idx="2">
                  <c:v>ΔΓ/ΔΑ</c:v>
                </c:pt>
              </c:strCache>
            </c:strRef>
          </c:cat>
          <c:val>
            <c:numRef>
              <c:f>Sheet1!$E$57:$E$59</c:f>
              <c:numCache>
                <c:formatCode>0.0</c:formatCode>
                <c:ptCount val="3"/>
                <c:pt idx="0">
                  <c:v>69.194775162147224</c:v>
                </c:pt>
                <c:pt idx="1">
                  <c:v>20.830698632364239</c:v>
                </c:pt>
                <c:pt idx="2">
                  <c:v>9.9745262054885426</c:v>
                </c:pt>
              </c:numCache>
            </c:numRef>
          </c:val>
          <c:extLst>
            <c:ext xmlns:c16="http://schemas.microsoft.com/office/drawing/2014/chart" uri="{C3380CC4-5D6E-409C-BE32-E72D297353CC}">
              <c16:uniqueId val="{00000000-4AC3-4960-9E7C-123540C68F3B}"/>
            </c:ext>
          </c:extLst>
        </c:ser>
        <c:dLbls>
          <c:showLegendKey val="0"/>
          <c:showVal val="0"/>
          <c:showCatName val="0"/>
          <c:showSerName val="0"/>
          <c:showPercent val="1"/>
          <c:showBubbleSize val="0"/>
          <c:showLeaderLines val="1"/>
        </c:dLbls>
      </c:pie3DChart>
    </c:plotArea>
    <c:legend>
      <c:legendPos val="t"/>
      <c:overlay val="0"/>
      <c:txPr>
        <a:bodyPr/>
        <a:lstStyle/>
        <a:p>
          <a:pPr rtl="0">
            <a:defRPr/>
          </a:pPr>
          <a:endParaRPr lang="el-GR"/>
        </a:p>
      </c:txPr>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bar"/>
        <c:grouping val="percentStacked"/>
        <c:varyColors val="0"/>
        <c:ser>
          <c:idx val="0"/>
          <c:order val="0"/>
          <c:tx>
            <c:strRef>
              <c:f>[OUTPUT.xls]Sheet!$B$129</c:f>
              <c:strCache>
                <c:ptCount val="1"/>
                <c:pt idx="0">
                  <c:v>ΘΕΤΙΚΑ/ ΜΑΛΛΟΝ ΘΕΤΙΚΑ</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[OUTPUT.xls]Sheet!$A$130:$A$137</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[OUTPUT.xls]Sheet!$B$130:$B$137</c:f>
              <c:numCache>
                <c:formatCode>#,##0.0%</c:formatCode>
                <c:ptCount val="8"/>
                <c:pt idx="0">
                  <c:v>0.83333333333333326</c:v>
                </c:pt>
                <c:pt idx="1">
                  <c:v>0.79729729729729726</c:v>
                </c:pt>
                <c:pt idx="2">
                  <c:v>0.7142857142857143</c:v>
                </c:pt>
                <c:pt idx="3">
                  <c:v>0.67647058823529405</c:v>
                </c:pt>
                <c:pt idx="4">
                  <c:v>0.38235294117647056</c:v>
                </c:pt>
                <c:pt idx="5">
                  <c:v>0.68421052631578949</c:v>
                </c:pt>
                <c:pt idx="6">
                  <c:v>0.72727272727272729</c:v>
                </c:pt>
                <c:pt idx="7">
                  <c:v>0.66666666666666674</c:v>
                </c:pt>
              </c:numCache>
            </c:numRef>
          </c:val>
          <c:extLst>
            <c:ext xmlns:c16="http://schemas.microsoft.com/office/drawing/2014/chart" uri="{C3380CC4-5D6E-409C-BE32-E72D297353CC}">
              <c16:uniqueId val="{00000000-0282-4502-B23E-F795ACA8F6C8}"/>
            </c:ext>
          </c:extLst>
        </c:ser>
        <c:ser>
          <c:idx val="1"/>
          <c:order val="1"/>
          <c:tx>
            <c:strRef>
              <c:f>[OUTPUT.xls]Sheet!$C$129</c:f>
              <c:strCache>
                <c:ptCount val="1"/>
                <c:pt idx="0">
                  <c:v>ΜΑΛΛΟΝ ΑΡΝΗΤΙΚΑ/ ΑΡΝΗΤΙΚΑ</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[OUTPUT.xls]Sheet!$A$130:$A$137</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[OUTPUT.xls]Sheet!$C$130:$C$137</c:f>
              <c:numCache>
                <c:formatCode>#,##0.0%</c:formatCode>
                <c:ptCount val="8"/>
                <c:pt idx="0">
                  <c:v>8.6666666666666656E-2</c:v>
                </c:pt>
                <c:pt idx="1">
                  <c:v>0.1891891891891892</c:v>
                </c:pt>
                <c:pt idx="2">
                  <c:v>0.14285714285714288</c:v>
                </c:pt>
                <c:pt idx="3">
                  <c:v>0.29411764705882354</c:v>
                </c:pt>
                <c:pt idx="4">
                  <c:v>0.5</c:v>
                </c:pt>
                <c:pt idx="5">
                  <c:v>0.31578947368421051</c:v>
                </c:pt>
                <c:pt idx="6">
                  <c:v>0.27272727272727271</c:v>
                </c:pt>
              </c:numCache>
            </c:numRef>
          </c:val>
          <c:extLst>
            <c:ext xmlns:c16="http://schemas.microsoft.com/office/drawing/2014/chart" uri="{C3380CC4-5D6E-409C-BE32-E72D297353CC}">
              <c16:uniqueId val="{00000001-0282-4502-B23E-F795ACA8F6C8}"/>
            </c:ext>
          </c:extLst>
        </c:ser>
        <c:ser>
          <c:idx val="2"/>
          <c:order val="2"/>
          <c:tx>
            <c:strRef>
              <c:f>[OUTPUT.xls]Sheet!$D$129</c:f>
              <c:strCache>
                <c:ptCount val="1"/>
                <c:pt idx="0">
                  <c:v>ΔΓ/ΔΑ</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[OUTPUT.xls]Sheet!$A$130:$A$137</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[OUTPUT.xls]Sheet!$D$130:$D$137</c:f>
              <c:numCache>
                <c:formatCode>#,##0.0%</c:formatCode>
                <c:ptCount val="8"/>
                <c:pt idx="0">
                  <c:v>0.08</c:v>
                </c:pt>
                <c:pt idx="1">
                  <c:v>1.3513513513513513E-2</c:v>
                </c:pt>
                <c:pt idx="2">
                  <c:v>0.14285714285714288</c:v>
                </c:pt>
                <c:pt idx="3">
                  <c:v>2.9411764705882356E-2</c:v>
                </c:pt>
                <c:pt idx="4">
                  <c:v>0.11764705882352942</c:v>
                </c:pt>
                <c:pt idx="7">
                  <c:v>0.33333333333333337</c:v>
                </c:pt>
              </c:numCache>
            </c:numRef>
          </c:val>
          <c:extLst>
            <c:ext xmlns:c16="http://schemas.microsoft.com/office/drawing/2014/chart" uri="{C3380CC4-5D6E-409C-BE32-E72D297353CC}">
              <c16:uniqueId val="{00000002-0282-4502-B23E-F795ACA8F6C8}"/>
            </c:ext>
          </c:extLst>
        </c:ser>
        <c:dLbls>
          <c:showLegendKey val="0"/>
          <c:showVal val="1"/>
          <c:showCatName val="0"/>
          <c:showSerName val="0"/>
          <c:showPercent val="0"/>
          <c:showBubbleSize val="0"/>
        </c:dLbls>
        <c:gapWidth val="95"/>
        <c:gapDepth val="95"/>
        <c:shape val="box"/>
        <c:axId val="139463296"/>
        <c:axId val="139473280"/>
        <c:axId val="0"/>
      </c:bar3DChart>
      <c:catAx>
        <c:axId val="139463296"/>
        <c:scaling>
          <c:orientation val="maxMin"/>
        </c:scaling>
        <c:delete val="0"/>
        <c:axPos val="l"/>
        <c:numFmt formatCode="General" sourceLinked="0"/>
        <c:majorTickMark val="none"/>
        <c:minorTickMark val="none"/>
        <c:tickLblPos val="nextTo"/>
        <c:crossAx val="139473280"/>
        <c:crosses val="autoZero"/>
        <c:auto val="1"/>
        <c:lblAlgn val="ctr"/>
        <c:lblOffset val="100"/>
        <c:noMultiLvlLbl val="0"/>
      </c:catAx>
      <c:valAx>
        <c:axId val="139473280"/>
        <c:scaling>
          <c:orientation val="minMax"/>
        </c:scaling>
        <c:delete val="1"/>
        <c:axPos val="t"/>
        <c:numFmt formatCode="0%" sourceLinked="1"/>
        <c:majorTickMark val="out"/>
        <c:minorTickMark val="none"/>
        <c:tickLblPos val="nextTo"/>
        <c:crossAx val="139463296"/>
        <c:crosses val="autoZero"/>
        <c:crossBetween val="between"/>
      </c:valAx>
    </c:plotArea>
    <c:legend>
      <c:legendPos val="t"/>
      <c:overlay val="0"/>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explosion val="25"/>
          <c:dLbls>
            <c:numFmt formatCode="0.0%" sourceLinked="0"/>
            <c:spPr>
              <a:solidFill>
                <a:schemeClr val="bg1"/>
              </a:solid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Sheet1!$B$64:$B$66</c:f>
              <c:strCache>
                <c:ptCount val="3"/>
                <c:pt idx="0">
                  <c:v>ΝΑΙ/ ΜΑΛΛΟΝ ΝΑΙ</c:v>
                </c:pt>
                <c:pt idx="1">
                  <c:v>ΜΑΛΛΟΝ ΟΧΙ/ ΟΧΙ</c:v>
                </c:pt>
                <c:pt idx="2">
                  <c:v>ΔΓ/ΔΑ</c:v>
                </c:pt>
              </c:strCache>
            </c:strRef>
          </c:cat>
          <c:val>
            <c:numRef>
              <c:f>Sheet1!$E$64:$E$66</c:f>
              <c:numCache>
                <c:formatCode>0.0</c:formatCode>
                <c:ptCount val="3"/>
                <c:pt idx="0">
                  <c:v>29.663420715072789</c:v>
                </c:pt>
                <c:pt idx="1">
                  <c:v>66.752181532402432</c:v>
                </c:pt>
                <c:pt idx="2">
                  <c:v>3.584397752524791</c:v>
                </c:pt>
              </c:numCache>
            </c:numRef>
          </c:val>
          <c:extLst>
            <c:ext xmlns:c16="http://schemas.microsoft.com/office/drawing/2014/chart" uri="{C3380CC4-5D6E-409C-BE32-E72D297353CC}">
              <c16:uniqueId val="{00000000-4635-408C-B0BB-F2991CB70057}"/>
            </c:ext>
          </c:extLst>
        </c:ser>
        <c:dLbls>
          <c:showLegendKey val="0"/>
          <c:showVal val="0"/>
          <c:showCatName val="0"/>
          <c:showSerName val="0"/>
          <c:showPercent val="1"/>
          <c:showBubbleSize val="0"/>
          <c:showLeaderLines val="1"/>
        </c:dLbls>
      </c:pie3DChart>
    </c:plotArea>
    <c:legend>
      <c:legendPos val="t"/>
      <c:overlay val="0"/>
      <c:txPr>
        <a:bodyPr/>
        <a:lstStyle/>
        <a:p>
          <a:pPr rtl="0">
            <a:defRPr/>
          </a:pPr>
          <a:endParaRPr lang="el-GR"/>
        </a:p>
      </c:txPr>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bar"/>
        <c:grouping val="percentStacked"/>
        <c:varyColors val="0"/>
        <c:ser>
          <c:idx val="0"/>
          <c:order val="0"/>
          <c:tx>
            <c:strRef>
              <c:f>[OUTPUT.xls]Sheet!$B$224</c:f>
              <c:strCache>
                <c:ptCount val="1"/>
                <c:pt idx="0">
                  <c:v>ΝΑΙ/ ΜΑΛΛΟΝ ΝΑΙ</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[OUTPUT.xls]Sheet!$A$225:$A$232</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[OUTPUT.xls]Sheet!$B$225:$B$232</c:f>
              <c:numCache>
                <c:formatCode>#,##0.0%</c:formatCode>
                <c:ptCount val="8"/>
                <c:pt idx="0">
                  <c:v>0.49668874172185434</c:v>
                </c:pt>
                <c:pt idx="1">
                  <c:v>0.1081081081081081</c:v>
                </c:pt>
                <c:pt idx="2">
                  <c:v>0.31428571428571428</c:v>
                </c:pt>
                <c:pt idx="3">
                  <c:v>0.11764705882352942</c:v>
                </c:pt>
                <c:pt idx="4">
                  <c:v>5.8823529411764712E-2</c:v>
                </c:pt>
                <c:pt idx="5">
                  <c:v>0.16666666666666669</c:v>
                </c:pt>
                <c:pt idx="7">
                  <c:v>1</c:v>
                </c:pt>
              </c:numCache>
            </c:numRef>
          </c:val>
          <c:extLst>
            <c:ext xmlns:c16="http://schemas.microsoft.com/office/drawing/2014/chart" uri="{C3380CC4-5D6E-409C-BE32-E72D297353CC}">
              <c16:uniqueId val="{00000000-31C4-488D-BB6B-49D51AD7BA82}"/>
            </c:ext>
          </c:extLst>
        </c:ser>
        <c:ser>
          <c:idx val="1"/>
          <c:order val="1"/>
          <c:tx>
            <c:strRef>
              <c:f>[OUTPUT.xls]Sheet!$C$224</c:f>
              <c:strCache>
                <c:ptCount val="1"/>
                <c:pt idx="0">
                  <c:v>ΜΑΛΛΟΝ ΟΧΙ/ ΟΧΙ</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[OUTPUT.xls]Sheet!$A$225:$A$232</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[OUTPUT.xls]Sheet!$C$225:$C$232</c:f>
              <c:numCache>
                <c:formatCode>#,##0.0%</c:formatCode>
                <c:ptCount val="8"/>
                <c:pt idx="0">
                  <c:v>0.43046357615894038</c:v>
                </c:pt>
                <c:pt idx="1">
                  <c:v>0.8783783783783784</c:v>
                </c:pt>
                <c:pt idx="2">
                  <c:v>0.62857142857142856</c:v>
                </c:pt>
                <c:pt idx="3">
                  <c:v>0.85294117647058831</c:v>
                </c:pt>
                <c:pt idx="4">
                  <c:v>0.94117647058823539</c:v>
                </c:pt>
                <c:pt idx="5">
                  <c:v>0.72222222222222232</c:v>
                </c:pt>
                <c:pt idx="6">
                  <c:v>1</c:v>
                </c:pt>
              </c:numCache>
            </c:numRef>
          </c:val>
          <c:extLst>
            <c:ext xmlns:c16="http://schemas.microsoft.com/office/drawing/2014/chart" uri="{C3380CC4-5D6E-409C-BE32-E72D297353CC}">
              <c16:uniqueId val="{00000001-31C4-488D-BB6B-49D51AD7BA82}"/>
            </c:ext>
          </c:extLst>
        </c:ser>
        <c:ser>
          <c:idx val="2"/>
          <c:order val="2"/>
          <c:tx>
            <c:strRef>
              <c:f>[OUTPUT.xls]Sheet!$D$224</c:f>
              <c:strCache>
                <c:ptCount val="1"/>
                <c:pt idx="0">
                  <c:v>ΔΓ/ΔΑ</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[OUTPUT.xls]Sheet!$A$225:$A$232</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[OUTPUT.xls]Sheet!$D$225:$D$232</c:f>
              <c:numCache>
                <c:formatCode>#,##0.0%</c:formatCode>
                <c:ptCount val="8"/>
                <c:pt idx="0">
                  <c:v>7.2847682119205295E-2</c:v>
                </c:pt>
                <c:pt idx="1">
                  <c:v>1.3513513513513513E-2</c:v>
                </c:pt>
                <c:pt idx="2">
                  <c:v>5.7142857142857141E-2</c:v>
                </c:pt>
                <c:pt idx="3">
                  <c:v>2.9411764705882356E-2</c:v>
                </c:pt>
                <c:pt idx="5">
                  <c:v>0.1111111111111111</c:v>
                </c:pt>
              </c:numCache>
            </c:numRef>
          </c:val>
          <c:extLst>
            <c:ext xmlns:c16="http://schemas.microsoft.com/office/drawing/2014/chart" uri="{C3380CC4-5D6E-409C-BE32-E72D297353CC}">
              <c16:uniqueId val="{00000002-31C4-488D-BB6B-49D51AD7BA82}"/>
            </c:ext>
          </c:extLst>
        </c:ser>
        <c:dLbls>
          <c:showLegendKey val="0"/>
          <c:showVal val="1"/>
          <c:showCatName val="0"/>
          <c:showSerName val="0"/>
          <c:showPercent val="0"/>
          <c:showBubbleSize val="0"/>
        </c:dLbls>
        <c:gapWidth val="95"/>
        <c:gapDepth val="95"/>
        <c:shape val="box"/>
        <c:axId val="139592832"/>
        <c:axId val="139594368"/>
        <c:axId val="0"/>
      </c:bar3DChart>
      <c:catAx>
        <c:axId val="139592832"/>
        <c:scaling>
          <c:orientation val="maxMin"/>
        </c:scaling>
        <c:delete val="0"/>
        <c:axPos val="l"/>
        <c:numFmt formatCode="General" sourceLinked="0"/>
        <c:majorTickMark val="none"/>
        <c:minorTickMark val="none"/>
        <c:tickLblPos val="nextTo"/>
        <c:crossAx val="139594368"/>
        <c:crosses val="autoZero"/>
        <c:auto val="1"/>
        <c:lblAlgn val="ctr"/>
        <c:lblOffset val="100"/>
        <c:noMultiLvlLbl val="0"/>
      </c:catAx>
      <c:valAx>
        <c:axId val="139594368"/>
        <c:scaling>
          <c:orientation val="minMax"/>
        </c:scaling>
        <c:delete val="1"/>
        <c:axPos val="t"/>
        <c:numFmt formatCode="0%" sourceLinked="1"/>
        <c:majorTickMark val="out"/>
        <c:minorTickMark val="none"/>
        <c:tickLblPos val="nextTo"/>
        <c:crossAx val="139592832"/>
        <c:crosses val="autoZero"/>
        <c:crossBetween val="between"/>
      </c:valAx>
    </c:plotArea>
    <c:legend>
      <c:legendPos val="t"/>
      <c:overlay val="0"/>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explosion val="25"/>
          <c:dLbls>
            <c:numFmt formatCode="0.0%" sourceLinked="0"/>
            <c:spPr>
              <a:solidFill>
                <a:schemeClr val="bg1"/>
              </a:solid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Sheet1!$B$71:$B$73</c:f>
              <c:strCache>
                <c:ptCount val="3"/>
                <c:pt idx="0">
                  <c:v>...στον ίδιο χώρο με την μετατροπή έκτασής του σε Μητροπολιτικό Κέντρο</c:v>
                </c:pt>
                <c:pt idx="1">
                  <c:v>...με μετεγκατάσταση της Έκθεσης σε άλλο χώρο και την μετατροπή όλου του τωρινού χώρου σε Μητροπολιτικό Κέντρο</c:v>
                </c:pt>
                <c:pt idx="2">
                  <c:v>ΔΓ/ ΔΑ</c:v>
                </c:pt>
              </c:strCache>
            </c:strRef>
          </c:cat>
          <c:val>
            <c:numRef>
              <c:f>Sheet1!$E$71:$E$73</c:f>
              <c:numCache>
                <c:formatCode>0.0</c:formatCode>
                <c:ptCount val="3"/>
                <c:pt idx="0">
                  <c:v>47.305378403280898</c:v>
                </c:pt>
                <c:pt idx="1">
                  <c:v>43.798666690755354</c:v>
                </c:pt>
                <c:pt idx="2">
                  <c:v>8.895954905963757</c:v>
                </c:pt>
              </c:numCache>
            </c:numRef>
          </c:val>
          <c:extLst>
            <c:ext xmlns:c16="http://schemas.microsoft.com/office/drawing/2014/chart" uri="{C3380CC4-5D6E-409C-BE32-E72D297353CC}">
              <c16:uniqueId val="{00000000-4A6D-4CC4-82E8-51E8C42D0264}"/>
            </c:ext>
          </c:extLst>
        </c:ser>
        <c:dLbls>
          <c:showLegendKey val="0"/>
          <c:showVal val="0"/>
          <c:showCatName val="0"/>
          <c:showSerName val="0"/>
          <c:showPercent val="1"/>
          <c:showBubbleSize val="0"/>
          <c:showLeaderLines val="1"/>
        </c:dLbls>
      </c:pie3DChart>
    </c:plotArea>
    <c:legend>
      <c:legendPos val="t"/>
      <c:overlay val="0"/>
      <c:txPr>
        <a:bodyPr/>
        <a:lstStyle/>
        <a:p>
          <a:pPr rtl="0">
            <a:defRPr/>
          </a:pPr>
          <a:endParaRPr lang="el-GR"/>
        </a:p>
      </c:txPr>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bar"/>
        <c:grouping val="percentStacked"/>
        <c:varyColors val="0"/>
        <c:ser>
          <c:idx val="0"/>
          <c:order val="0"/>
          <c:tx>
            <c:strRef>
              <c:f>[OUTPUT.xls]Sheet!$B$319</c:f>
              <c:strCache>
                <c:ptCount val="1"/>
                <c:pt idx="0">
                  <c:v>...στον ίδιο χώρο με την μετατροπή έκτασής του σε Μητροπολιτικό Κέντρο</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[OUTPUT.xls]Sheet!$A$320:$A$327</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[OUTPUT.xls]Sheet!$B$320:$B$327</c:f>
              <c:numCache>
                <c:formatCode>#,##0.0%</c:formatCode>
                <c:ptCount val="8"/>
                <c:pt idx="0">
                  <c:v>0.54</c:v>
                </c:pt>
                <c:pt idx="1">
                  <c:v>0.5066666666666666</c:v>
                </c:pt>
                <c:pt idx="2">
                  <c:v>0.34285714285714286</c:v>
                </c:pt>
                <c:pt idx="3">
                  <c:v>0.44117647058823528</c:v>
                </c:pt>
                <c:pt idx="4">
                  <c:v>0.61764705882352944</c:v>
                </c:pt>
                <c:pt idx="5">
                  <c:v>0.4210526315789474</c:v>
                </c:pt>
                <c:pt idx="6">
                  <c:v>0.27272727272727271</c:v>
                </c:pt>
                <c:pt idx="7">
                  <c:v>0.33333333333333337</c:v>
                </c:pt>
              </c:numCache>
            </c:numRef>
          </c:val>
          <c:extLst>
            <c:ext xmlns:c16="http://schemas.microsoft.com/office/drawing/2014/chart" uri="{C3380CC4-5D6E-409C-BE32-E72D297353CC}">
              <c16:uniqueId val="{00000000-3E61-47EB-87AE-B1FAD761BA11}"/>
            </c:ext>
          </c:extLst>
        </c:ser>
        <c:ser>
          <c:idx val="1"/>
          <c:order val="1"/>
          <c:tx>
            <c:strRef>
              <c:f>[OUTPUT.xls]Sheet!$C$319</c:f>
              <c:strCache>
                <c:ptCount val="1"/>
                <c:pt idx="0">
                  <c:v>...με μετεγκατάσταση της Έκθεσης σε άλλο χώρο και την μετατροπή όλου του τωρινού χώρου σε Μητροπολιτικό Κέντρο</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[OUTPUT.xls]Sheet!$A$320:$A$327</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[OUTPUT.xls]Sheet!$C$320:$C$327</c:f>
              <c:numCache>
                <c:formatCode>#,##0.0%</c:formatCode>
                <c:ptCount val="8"/>
                <c:pt idx="0">
                  <c:v>0.38</c:v>
                </c:pt>
                <c:pt idx="1">
                  <c:v>0.45333333333333337</c:v>
                </c:pt>
                <c:pt idx="2">
                  <c:v>0.54285714285714282</c:v>
                </c:pt>
                <c:pt idx="3">
                  <c:v>0.52941176470588236</c:v>
                </c:pt>
                <c:pt idx="4">
                  <c:v>0.32352941176470584</c:v>
                </c:pt>
                <c:pt idx="5">
                  <c:v>0.47368421052631582</c:v>
                </c:pt>
                <c:pt idx="6">
                  <c:v>0.59090909090909094</c:v>
                </c:pt>
                <c:pt idx="7">
                  <c:v>0.66666666666666674</c:v>
                </c:pt>
              </c:numCache>
            </c:numRef>
          </c:val>
          <c:extLst>
            <c:ext xmlns:c16="http://schemas.microsoft.com/office/drawing/2014/chart" uri="{C3380CC4-5D6E-409C-BE32-E72D297353CC}">
              <c16:uniqueId val="{00000001-3E61-47EB-87AE-B1FAD761BA11}"/>
            </c:ext>
          </c:extLst>
        </c:ser>
        <c:ser>
          <c:idx val="2"/>
          <c:order val="2"/>
          <c:tx>
            <c:strRef>
              <c:f>[OUTPUT.xls]Sheet!$D$319</c:f>
              <c:strCache>
                <c:ptCount val="1"/>
                <c:pt idx="0">
                  <c:v>ΔΓ/ ΔΑ</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[OUTPUT.xls]Sheet!$A$320:$A$327</c:f>
              <c:strCache>
                <c:ptCount val="8"/>
                <c:pt idx="0">
                  <c:v>Ν.Δ.</c:v>
                </c:pt>
                <c:pt idx="1">
                  <c:v>ΣΥΡΙΖΑ</c:v>
                </c:pt>
                <c:pt idx="2">
                  <c:v>ΠΑΣΟΚ-ΚΙΝΑΛ</c:v>
                </c:pt>
                <c:pt idx="3">
                  <c:v>ΚΚΕ</c:v>
                </c:pt>
                <c:pt idx="4">
                  <c:v>ΕΛΛΗΝΙΚΗ ΛΥΣΗ</c:v>
                </c:pt>
                <c:pt idx="5">
                  <c:v>ΠΛΕΥΣΗ ΕΛΕΥΘΕΡΙΑΣ</c:v>
                </c:pt>
                <c:pt idx="6">
                  <c:v>ΝΙΚΗ</c:v>
                </c:pt>
                <c:pt idx="7">
                  <c:v>ΣΠΑΡΤΙΑΤΕΣ</c:v>
                </c:pt>
              </c:strCache>
            </c:strRef>
          </c:cat>
          <c:val>
            <c:numRef>
              <c:f>[OUTPUT.xls]Sheet!$D$320:$D$327</c:f>
              <c:numCache>
                <c:formatCode>#,##0.0%</c:formatCode>
                <c:ptCount val="8"/>
                <c:pt idx="0">
                  <c:v>0.08</c:v>
                </c:pt>
                <c:pt idx="1">
                  <c:v>0.04</c:v>
                </c:pt>
                <c:pt idx="2">
                  <c:v>0.11428571428571428</c:v>
                </c:pt>
                <c:pt idx="3">
                  <c:v>2.9411764705882356E-2</c:v>
                </c:pt>
                <c:pt idx="4">
                  <c:v>5.8823529411764712E-2</c:v>
                </c:pt>
                <c:pt idx="5">
                  <c:v>0.10526315789473685</c:v>
                </c:pt>
                <c:pt idx="6">
                  <c:v>0.13636363636363635</c:v>
                </c:pt>
              </c:numCache>
            </c:numRef>
          </c:val>
          <c:extLst>
            <c:ext xmlns:c16="http://schemas.microsoft.com/office/drawing/2014/chart" uri="{C3380CC4-5D6E-409C-BE32-E72D297353CC}">
              <c16:uniqueId val="{00000002-3E61-47EB-87AE-B1FAD761BA11}"/>
            </c:ext>
          </c:extLst>
        </c:ser>
        <c:dLbls>
          <c:showLegendKey val="0"/>
          <c:showVal val="1"/>
          <c:showCatName val="0"/>
          <c:showSerName val="0"/>
          <c:showPercent val="0"/>
          <c:showBubbleSize val="0"/>
        </c:dLbls>
        <c:gapWidth val="95"/>
        <c:gapDepth val="95"/>
        <c:shape val="box"/>
        <c:axId val="140062080"/>
        <c:axId val="140072064"/>
        <c:axId val="0"/>
      </c:bar3DChart>
      <c:catAx>
        <c:axId val="140062080"/>
        <c:scaling>
          <c:orientation val="maxMin"/>
        </c:scaling>
        <c:delete val="0"/>
        <c:axPos val="l"/>
        <c:numFmt formatCode="General" sourceLinked="0"/>
        <c:majorTickMark val="none"/>
        <c:minorTickMark val="none"/>
        <c:tickLblPos val="nextTo"/>
        <c:crossAx val="140072064"/>
        <c:crosses val="autoZero"/>
        <c:auto val="1"/>
        <c:lblAlgn val="ctr"/>
        <c:lblOffset val="100"/>
        <c:noMultiLvlLbl val="0"/>
      </c:catAx>
      <c:valAx>
        <c:axId val="140072064"/>
        <c:scaling>
          <c:orientation val="minMax"/>
        </c:scaling>
        <c:delete val="1"/>
        <c:axPos val="t"/>
        <c:numFmt formatCode="0%" sourceLinked="1"/>
        <c:majorTickMark val="out"/>
        <c:minorTickMark val="none"/>
        <c:tickLblPos val="nextTo"/>
        <c:crossAx val="140062080"/>
        <c:crosses val="autoZero"/>
        <c:crossBetween val="between"/>
      </c:valAx>
    </c:plotArea>
    <c:legend>
      <c:legendPos val="t"/>
      <c:overlay val="0"/>
    </c:legend>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spPr>
            <a:solidFill>
              <a:schemeClr val="accent2"/>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Sheet1!$B$141:$B$157</c:f>
              <c:strCache>
                <c:ptCount val="17"/>
                <c:pt idx="0">
                  <c:v>Ν.Δ.</c:v>
                </c:pt>
                <c:pt idx="1">
                  <c:v>ΣΥΡΙΖΑ</c:v>
                </c:pt>
                <c:pt idx="2">
                  <c:v>ΠΑΣΟΚ-ΚΙΝΑΛ</c:v>
                </c:pt>
                <c:pt idx="3">
                  <c:v>ΚΚΕ</c:v>
                </c:pt>
                <c:pt idx="4">
                  <c:v>ΕΛΛΗΝΙΚΗ ΛΥΣΗ</c:v>
                </c:pt>
                <c:pt idx="5">
                  <c:v>ΣΠΑΡΤΙΑΤΕΣ</c:v>
                </c:pt>
                <c:pt idx="6">
                  <c:v>ΠΛΕΥΣΗ ΕΛΕΥΘΕΡΙΑΣ</c:v>
                </c:pt>
                <c:pt idx="7">
                  <c:v>ΝΙΚΗ</c:v>
                </c:pt>
                <c:pt idx="8">
                  <c:v>ΜΕΡΑ25</c:v>
                </c:pt>
                <c:pt idx="9">
                  <c:v>ΝΕΑ ΑΡΙΣΤΕΡΑ</c:v>
                </c:pt>
                <c:pt idx="10">
                  <c:v>ΔΗΜΟΚΡΑΤΕΣ</c:v>
                </c:pt>
                <c:pt idx="11">
                  <c:v>ΦΩΝΗ ΛΟΓΙΚΗΣ</c:v>
                </c:pt>
                <c:pt idx="12">
                  <c:v>ΑΛΛΟ</c:v>
                </c:pt>
                <c:pt idx="13">
                  <c:v>ΛΕΥΚΟ/ΑΚΥΡΟ</c:v>
                </c:pt>
                <c:pt idx="14">
                  <c:v>ΑΠΟΧΗ</c:v>
                </c:pt>
                <c:pt idx="15">
                  <c:v>ΑΝΑΠΟΦΑΣΙΣΤΟΙ</c:v>
                </c:pt>
                <c:pt idx="16">
                  <c:v>ΔΓ/ΔΑ</c:v>
                </c:pt>
              </c:strCache>
            </c:strRef>
          </c:cat>
          <c:val>
            <c:numRef>
              <c:f>Sheet1!$E$141:$E$157</c:f>
              <c:numCache>
                <c:formatCode>0.0</c:formatCode>
                <c:ptCount val="17"/>
                <c:pt idx="0">
                  <c:v>20.6</c:v>
                </c:pt>
                <c:pt idx="1">
                  <c:v>8.8110422575924598</c:v>
                </c:pt>
                <c:pt idx="2">
                  <c:v>4.8</c:v>
                </c:pt>
                <c:pt idx="3">
                  <c:v>5.8</c:v>
                </c:pt>
                <c:pt idx="4">
                  <c:v>9.0856533757294411</c:v>
                </c:pt>
                <c:pt idx="5">
                  <c:v>1</c:v>
                </c:pt>
                <c:pt idx="6">
                  <c:v>3.210420769272464</c:v>
                </c:pt>
                <c:pt idx="7">
                  <c:v>4</c:v>
                </c:pt>
                <c:pt idx="8">
                  <c:v>1.4</c:v>
                </c:pt>
                <c:pt idx="9">
                  <c:v>1.8</c:v>
                </c:pt>
                <c:pt idx="10">
                  <c:v>2</c:v>
                </c:pt>
                <c:pt idx="11">
                  <c:v>1.1544506874311224</c:v>
                </c:pt>
                <c:pt idx="12">
                  <c:v>1.5735939730086193</c:v>
                </c:pt>
                <c:pt idx="13">
                  <c:v>2.2041155534678705</c:v>
                </c:pt>
                <c:pt idx="14">
                  <c:v>9.1380462864266274</c:v>
                </c:pt>
                <c:pt idx="15">
                  <c:v>13.759462340337125</c:v>
                </c:pt>
                <c:pt idx="16">
                  <c:v>9.6330689599103945</c:v>
                </c:pt>
              </c:numCache>
            </c:numRef>
          </c:val>
          <c:extLst>
            <c:ext xmlns:c16="http://schemas.microsoft.com/office/drawing/2014/chart" uri="{C3380CC4-5D6E-409C-BE32-E72D297353CC}">
              <c16:uniqueId val="{00000000-5D46-4C84-9CC2-9A0847A06554}"/>
            </c:ext>
          </c:extLst>
        </c:ser>
        <c:dLbls>
          <c:showLegendKey val="0"/>
          <c:showVal val="1"/>
          <c:showCatName val="0"/>
          <c:showSerName val="0"/>
          <c:showPercent val="0"/>
          <c:showBubbleSize val="0"/>
        </c:dLbls>
        <c:gapWidth val="150"/>
        <c:shape val="box"/>
        <c:axId val="42528128"/>
        <c:axId val="42568320"/>
        <c:axId val="0"/>
      </c:bar3DChart>
      <c:catAx>
        <c:axId val="42528128"/>
        <c:scaling>
          <c:orientation val="minMax"/>
        </c:scaling>
        <c:delete val="0"/>
        <c:axPos val="b"/>
        <c:numFmt formatCode="General" sourceLinked="0"/>
        <c:majorTickMark val="none"/>
        <c:minorTickMark val="none"/>
        <c:tickLblPos val="nextTo"/>
        <c:crossAx val="42568320"/>
        <c:crosses val="autoZero"/>
        <c:auto val="1"/>
        <c:lblAlgn val="ctr"/>
        <c:lblOffset val="100"/>
        <c:noMultiLvlLbl val="0"/>
      </c:catAx>
      <c:valAx>
        <c:axId val="42568320"/>
        <c:scaling>
          <c:orientation val="minMax"/>
        </c:scaling>
        <c:delete val="1"/>
        <c:axPos val="l"/>
        <c:numFmt formatCode="0.0" sourceLinked="1"/>
        <c:majorTickMark val="out"/>
        <c:minorTickMark val="none"/>
        <c:tickLblPos val="nextTo"/>
        <c:crossAx val="42528128"/>
        <c:crosses val="autoZero"/>
        <c:crossBetween val="between"/>
      </c:valAx>
    </c:plotArea>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spPr>
            <a:solidFill>
              <a:schemeClr val="accent2"/>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Sheet1!$B$162:$B$176</c:f>
              <c:strCache>
                <c:ptCount val="15"/>
                <c:pt idx="0">
                  <c:v>Ν.Δ.</c:v>
                </c:pt>
                <c:pt idx="1">
                  <c:v>ΣΥΡΙΖΑ</c:v>
                </c:pt>
                <c:pt idx="2">
                  <c:v>ΠΑΣΟΚ-ΚΙΝΑΛ</c:v>
                </c:pt>
                <c:pt idx="3">
                  <c:v>ΚΚΕ</c:v>
                </c:pt>
                <c:pt idx="4">
                  <c:v>ΕΛΛΗΝΙΚΗ ΛΥΣΗ</c:v>
                </c:pt>
                <c:pt idx="5">
                  <c:v>ΣΠΑΡΤΙΑΤΕΣ</c:v>
                </c:pt>
                <c:pt idx="6">
                  <c:v>ΠΛΕΥΣΗ ΕΛΕΥΘΕΡΙΑΣ</c:v>
                </c:pt>
                <c:pt idx="7">
                  <c:v>ΝΙΚΗ</c:v>
                </c:pt>
                <c:pt idx="8">
                  <c:v>ΜΕΡΑ25</c:v>
                </c:pt>
                <c:pt idx="9">
                  <c:v>ΝΕΑ ΑΡΙΣΤΕΡΑ</c:v>
                </c:pt>
                <c:pt idx="10">
                  <c:v>ΔΗΜΟΚΡΑΤΕΣ</c:v>
                </c:pt>
                <c:pt idx="11">
                  <c:v>ΦΩΝΗ ΛΟΓΙΚΗΣ</c:v>
                </c:pt>
                <c:pt idx="12">
                  <c:v>ΑΛΛΟ</c:v>
                </c:pt>
                <c:pt idx="13">
                  <c:v>ΑΝΑΠΟΦΑΣΙΣΤΟΙ</c:v>
                </c:pt>
                <c:pt idx="14">
                  <c:v>ΔΓ/ΔΑ</c:v>
                </c:pt>
              </c:strCache>
            </c:strRef>
          </c:cat>
          <c:val>
            <c:numRef>
              <c:f>Sheet1!$E$162:$E$176</c:f>
              <c:numCache>
                <c:formatCode>0.0</c:formatCode>
                <c:ptCount val="15"/>
                <c:pt idx="0">
                  <c:v>23.224351747463359</c:v>
                </c:pt>
                <c:pt idx="1">
                  <c:v>9.9335312937908231</c:v>
                </c:pt>
                <c:pt idx="2">
                  <c:v>5.411499436302142</c:v>
                </c:pt>
                <c:pt idx="3">
                  <c:v>6.5388951521984211</c:v>
                </c:pt>
                <c:pt idx="4">
                  <c:v>10.243126691915943</c:v>
                </c:pt>
                <c:pt idx="5">
                  <c:v>1.1273957158962795</c:v>
                </c:pt>
                <c:pt idx="6">
                  <c:v>3.619414621502214</c:v>
                </c:pt>
                <c:pt idx="7">
                  <c:v>4.5095828635851181</c:v>
                </c:pt>
                <c:pt idx="8">
                  <c:v>1.5783540022547913</c:v>
                </c:pt>
                <c:pt idx="9">
                  <c:v>2.029312288613303</c:v>
                </c:pt>
                <c:pt idx="10">
                  <c:v>2.254791431792559</c:v>
                </c:pt>
                <c:pt idx="11">
                  <c:v>1.3015227592233622</c:v>
                </c:pt>
                <c:pt idx="12">
                  <c:v>1.9</c:v>
                </c:pt>
                <c:pt idx="13">
                  <c:v>15.512358895532271</c:v>
                </c:pt>
                <c:pt idx="14">
                  <c:v>10.860280676336409</c:v>
                </c:pt>
              </c:numCache>
            </c:numRef>
          </c:val>
          <c:extLst>
            <c:ext xmlns:c16="http://schemas.microsoft.com/office/drawing/2014/chart" uri="{C3380CC4-5D6E-409C-BE32-E72D297353CC}">
              <c16:uniqueId val="{00000000-F722-44FD-8EC1-577984A631BF}"/>
            </c:ext>
          </c:extLst>
        </c:ser>
        <c:dLbls>
          <c:showLegendKey val="0"/>
          <c:showVal val="1"/>
          <c:showCatName val="0"/>
          <c:showSerName val="0"/>
          <c:showPercent val="0"/>
          <c:showBubbleSize val="0"/>
        </c:dLbls>
        <c:gapWidth val="150"/>
        <c:shape val="box"/>
        <c:axId val="16836864"/>
        <c:axId val="42338176"/>
        <c:axId val="0"/>
      </c:bar3DChart>
      <c:catAx>
        <c:axId val="16836864"/>
        <c:scaling>
          <c:orientation val="minMax"/>
        </c:scaling>
        <c:delete val="0"/>
        <c:axPos val="b"/>
        <c:numFmt formatCode="General" sourceLinked="0"/>
        <c:majorTickMark val="none"/>
        <c:minorTickMark val="none"/>
        <c:tickLblPos val="nextTo"/>
        <c:crossAx val="42338176"/>
        <c:crosses val="autoZero"/>
        <c:auto val="1"/>
        <c:lblAlgn val="ctr"/>
        <c:lblOffset val="100"/>
        <c:noMultiLvlLbl val="0"/>
      </c:catAx>
      <c:valAx>
        <c:axId val="42338176"/>
        <c:scaling>
          <c:orientation val="minMax"/>
        </c:scaling>
        <c:delete val="1"/>
        <c:axPos val="l"/>
        <c:numFmt formatCode="0.0" sourceLinked="1"/>
        <c:majorTickMark val="out"/>
        <c:minorTickMark val="none"/>
        <c:tickLblPos val="nextTo"/>
        <c:crossAx val="16836864"/>
        <c:crosses val="autoZero"/>
        <c:crossBetween val="between"/>
      </c:valAx>
    </c:plotArea>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spPr>
            <a:solidFill>
              <a:schemeClr val="accent2"/>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Sheet1!$B$181:$B$193</c:f>
              <c:strCache>
                <c:ptCount val="13"/>
                <c:pt idx="0">
                  <c:v>Ν.Δ.</c:v>
                </c:pt>
                <c:pt idx="1">
                  <c:v>ΣΥΡΙΖΑ</c:v>
                </c:pt>
                <c:pt idx="2">
                  <c:v>ΠΑΣΟΚ-ΚΙΝΑΛ</c:v>
                </c:pt>
                <c:pt idx="3">
                  <c:v>ΚΚΕ</c:v>
                </c:pt>
                <c:pt idx="4">
                  <c:v>ΕΛΛΗΝΙΚΗ ΛΥΣΗ</c:v>
                </c:pt>
                <c:pt idx="5">
                  <c:v>ΣΠΑΡΤΙΑΤΕΣ</c:v>
                </c:pt>
                <c:pt idx="6">
                  <c:v>ΠΛΕΥΣΗ ΕΛΕΥΘΕΡΙΑΣ</c:v>
                </c:pt>
                <c:pt idx="7">
                  <c:v>ΝΙΚΗ</c:v>
                </c:pt>
                <c:pt idx="8">
                  <c:v>ΜΕΡΑ25</c:v>
                </c:pt>
                <c:pt idx="9">
                  <c:v>ΝΕΑ ΑΡΙΣΤΕΡΑ</c:v>
                </c:pt>
                <c:pt idx="10">
                  <c:v>ΔΗΜΟΚΡΑΤΕΣ</c:v>
                </c:pt>
                <c:pt idx="11">
                  <c:v>ΦΩΝΗ ΛΟΓΙΚΗΣ</c:v>
                </c:pt>
                <c:pt idx="12">
                  <c:v>ΑΛΛΟ</c:v>
                </c:pt>
              </c:strCache>
            </c:strRef>
          </c:cat>
          <c:val>
            <c:numRef>
              <c:f>Sheet1!$E$181:$E$193</c:f>
              <c:numCache>
                <c:formatCode>0.0</c:formatCode>
                <c:ptCount val="13"/>
                <c:pt idx="0">
                  <c:v>31.546707503828486</c:v>
                </c:pt>
                <c:pt idx="1">
                  <c:v>13.493173441948638</c:v>
                </c:pt>
                <c:pt idx="2">
                  <c:v>7.3506891271056665</c:v>
                </c:pt>
                <c:pt idx="3">
                  <c:v>8.8820826952526808</c:v>
                </c:pt>
                <c:pt idx="4">
                  <c:v>13.913711142005271</c:v>
                </c:pt>
                <c:pt idx="5">
                  <c:v>1.5313935681470139</c:v>
                </c:pt>
                <c:pt idx="6">
                  <c:v>4.9164177171094394</c:v>
                </c:pt>
                <c:pt idx="7">
                  <c:v>6.1255742725880555</c:v>
                </c:pt>
                <c:pt idx="8">
                  <c:v>2.1439509954058193</c:v>
                </c:pt>
                <c:pt idx="9">
                  <c:v>2.7565084226646248</c:v>
                </c:pt>
                <c:pt idx="10">
                  <c:v>3.0627871362940278</c:v>
                </c:pt>
                <c:pt idx="11">
                  <c:v>1.7679183574749195</c:v>
                </c:pt>
                <c:pt idx="12">
                  <c:v>2.5</c:v>
                </c:pt>
              </c:numCache>
            </c:numRef>
          </c:val>
          <c:extLst>
            <c:ext xmlns:c16="http://schemas.microsoft.com/office/drawing/2014/chart" uri="{C3380CC4-5D6E-409C-BE32-E72D297353CC}">
              <c16:uniqueId val="{00000000-5626-4E72-82BC-5A79D7CD4F20}"/>
            </c:ext>
          </c:extLst>
        </c:ser>
        <c:dLbls>
          <c:showLegendKey val="0"/>
          <c:showVal val="1"/>
          <c:showCatName val="0"/>
          <c:showSerName val="0"/>
          <c:showPercent val="0"/>
          <c:showBubbleSize val="0"/>
        </c:dLbls>
        <c:gapWidth val="150"/>
        <c:shape val="box"/>
        <c:axId val="139374976"/>
        <c:axId val="163508608"/>
        <c:axId val="0"/>
      </c:bar3DChart>
      <c:catAx>
        <c:axId val="139374976"/>
        <c:scaling>
          <c:orientation val="minMax"/>
        </c:scaling>
        <c:delete val="0"/>
        <c:axPos val="b"/>
        <c:numFmt formatCode="General" sourceLinked="0"/>
        <c:majorTickMark val="none"/>
        <c:minorTickMark val="none"/>
        <c:tickLblPos val="nextTo"/>
        <c:crossAx val="163508608"/>
        <c:crosses val="autoZero"/>
        <c:auto val="1"/>
        <c:lblAlgn val="ctr"/>
        <c:lblOffset val="100"/>
        <c:noMultiLvlLbl val="0"/>
      </c:catAx>
      <c:valAx>
        <c:axId val="163508608"/>
        <c:scaling>
          <c:orientation val="minMax"/>
        </c:scaling>
        <c:delete val="1"/>
        <c:axPos val="l"/>
        <c:numFmt formatCode="0.0" sourceLinked="1"/>
        <c:majorTickMark val="out"/>
        <c:minorTickMark val="none"/>
        <c:tickLblPos val="nextTo"/>
        <c:crossAx val="139374976"/>
        <c:crosses val="autoZero"/>
        <c:crossBetween val="between"/>
      </c:valAx>
    </c:plotArea>
    <c:plotVisOnly val="1"/>
    <c:dispBlanksAs val="gap"/>
    <c:showDLblsOverMax val="0"/>
  </c:chart>
  <c:txPr>
    <a:bodyPr/>
    <a:lstStyle/>
    <a:p>
      <a:pPr>
        <a:defRPr sz="1200" b="1">
          <a:solidFill>
            <a:schemeClr val="tx2">
              <a:lumMod val="50000"/>
            </a:schemeClr>
          </a:solidFill>
        </a:defRPr>
      </a:pPr>
      <a:endParaRPr lang="el-G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450623-DBE4-471C-B59A-721A87247058}" type="datetimeFigureOut">
              <a:rPr lang="en-US" smtClean="0"/>
              <a:t>4/25/2024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62FD9B-6FF8-497C-8F36-FA5359E0BCC0}" type="slidenum">
              <a:rPr lang="en-US" smtClean="0"/>
              <a:t>‹#›</a:t>
            </a:fld>
            <a:endParaRPr lang="en-US"/>
          </a:p>
        </p:txBody>
      </p:sp>
    </p:spTree>
    <p:extLst>
      <p:ext uri="{BB962C8B-B14F-4D97-AF65-F5344CB8AC3E}">
        <p14:creationId xmlns:p14="http://schemas.microsoft.com/office/powerpoint/2010/main" val="3739181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62FD9B-6FF8-497C-8F36-FA5359E0BCC0}" type="slidenum">
              <a:rPr lang="en-US" smtClean="0"/>
              <a:t>1</a:t>
            </a:fld>
            <a:endParaRPr lang="en-US"/>
          </a:p>
        </p:txBody>
      </p:sp>
    </p:spTree>
    <p:extLst>
      <p:ext uri="{BB962C8B-B14F-4D97-AF65-F5344CB8AC3E}">
        <p14:creationId xmlns:p14="http://schemas.microsoft.com/office/powerpoint/2010/main" val="3332804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pPr marL="0" marR="0" lvl="0" indent="0" algn="r" defTabSz="1033110" rtl="0" eaLnBrk="1" fontAlgn="auto" latinLnBrk="0" hangingPunct="1">
              <a:lnSpc>
                <a:spcPct val="100000"/>
              </a:lnSpc>
              <a:spcBef>
                <a:spcPts val="0"/>
              </a:spcBef>
              <a:spcAft>
                <a:spcPts val="0"/>
              </a:spcAft>
              <a:buClrTx/>
              <a:buSzTx/>
              <a:buFontTx/>
              <a:buNone/>
              <a:tabLst/>
              <a:defRPr/>
            </a:pPr>
            <a:fld id="{F162FD9B-6FF8-497C-8F36-FA5359E0BC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3311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25073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pPr marL="0" marR="0" lvl="0" indent="0" algn="r" defTabSz="1033110" rtl="0" eaLnBrk="1" fontAlgn="auto" latinLnBrk="0" hangingPunct="1">
              <a:lnSpc>
                <a:spcPct val="100000"/>
              </a:lnSpc>
              <a:spcBef>
                <a:spcPts val="0"/>
              </a:spcBef>
              <a:spcAft>
                <a:spcPts val="0"/>
              </a:spcAft>
              <a:buClrTx/>
              <a:buSzTx/>
              <a:buFontTx/>
              <a:buNone/>
              <a:tabLst/>
              <a:defRPr/>
            </a:pPr>
            <a:fld id="{F162FD9B-6FF8-497C-8F36-FA5359E0BC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3311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25073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2006" y="2522491"/>
            <a:ext cx="9202738" cy="1740551"/>
          </a:xfrm>
        </p:spPr>
        <p:txBody>
          <a:bodyPr/>
          <a:lstStyle/>
          <a:p>
            <a:r>
              <a:rPr lang="en-US"/>
              <a:t>Click to edit Master title style</a:t>
            </a:r>
            <a:endParaRPr lang="el-GR"/>
          </a:p>
        </p:txBody>
      </p:sp>
      <p:sp>
        <p:nvSpPr>
          <p:cNvPr id="3" name="Subtitle 2"/>
          <p:cNvSpPr>
            <a:spLocks noGrp="1"/>
          </p:cNvSpPr>
          <p:nvPr>
            <p:ph type="subTitle" idx="1"/>
          </p:nvPr>
        </p:nvSpPr>
        <p:spPr>
          <a:xfrm>
            <a:off x="1624016" y="4601369"/>
            <a:ext cx="7578725" cy="2075127"/>
          </a:xfrm>
        </p:spPr>
        <p:txBody>
          <a:bodyPr/>
          <a:lstStyle>
            <a:lvl1pPr marL="0" indent="0" algn="ctr">
              <a:buNone/>
              <a:defRPr>
                <a:solidFill>
                  <a:schemeClr val="tx1">
                    <a:tint val="75000"/>
                  </a:schemeClr>
                </a:solidFill>
              </a:defRPr>
            </a:lvl1pPr>
            <a:lvl2pPr marL="540900" indent="0" algn="ctr">
              <a:buNone/>
              <a:defRPr>
                <a:solidFill>
                  <a:schemeClr val="tx1">
                    <a:tint val="75000"/>
                  </a:schemeClr>
                </a:solidFill>
              </a:defRPr>
            </a:lvl2pPr>
            <a:lvl3pPr marL="1081799" indent="0" algn="ctr">
              <a:buNone/>
              <a:defRPr>
                <a:solidFill>
                  <a:schemeClr val="tx1">
                    <a:tint val="75000"/>
                  </a:schemeClr>
                </a:solidFill>
              </a:defRPr>
            </a:lvl3pPr>
            <a:lvl4pPr marL="1622702" indent="0" algn="ctr">
              <a:buNone/>
              <a:defRPr>
                <a:solidFill>
                  <a:schemeClr val="tx1">
                    <a:tint val="75000"/>
                  </a:schemeClr>
                </a:solidFill>
              </a:defRPr>
            </a:lvl4pPr>
            <a:lvl5pPr marL="2163601" indent="0" algn="ctr">
              <a:buNone/>
              <a:defRPr>
                <a:solidFill>
                  <a:schemeClr val="tx1">
                    <a:tint val="75000"/>
                  </a:schemeClr>
                </a:solidFill>
              </a:defRPr>
            </a:lvl5pPr>
            <a:lvl6pPr marL="2704502" indent="0" algn="ctr">
              <a:buNone/>
              <a:defRPr>
                <a:solidFill>
                  <a:schemeClr val="tx1">
                    <a:tint val="75000"/>
                  </a:schemeClr>
                </a:solidFill>
              </a:defRPr>
            </a:lvl6pPr>
            <a:lvl7pPr marL="3245404" indent="0" algn="ctr">
              <a:buNone/>
              <a:defRPr>
                <a:solidFill>
                  <a:schemeClr val="tx1">
                    <a:tint val="75000"/>
                  </a:schemeClr>
                </a:solidFill>
              </a:defRPr>
            </a:lvl7pPr>
            <a:lvl8pPr marL="3786305" indent="0" algn="ctr">
              <a:buNone/>
              <a:defRPr>
                <a:solidFill>
                  <a:schemeClr val="tx1">
                    <a:tint val="75000"/>
                  </a:schemeClr>
                </a:solidFill>
              </a:defRPr>
            </a:lvl8pPr>
            <a:lvl9pPr marL="4327204" indent="0" algn="ctr">
              <a:buNone/>
              <a:defRPr>
                <a:solidFill>
                  <a:schemeClr val="tx1">
                    <a:tint val="75000"/>
                  </a:schemeClr>
                </a:solidFill>
              </a:defRPr>
            </a:lvl9pPr>
          </a:lstStyle>
          <a:p>
            <a:r>
              <a:rPr lang="en-US"/>
              <a:t>Click to edit Master subtitle style</a:t>
            </a:r>
            <a:endParaRPr lang="el-GR"/>
          </a:p>
        </p:txBody>
      </p:sp>
      <p:sp>
        <p:nvSpPr>
          <p:cNvPr id="4" name="Date Placeholder 3"/>
          <p:cNvSpPr>
            <a:spLocks noGrp="1"/>
          </p:cNvSpPr>
          <p:nvPr>
            <p:ph type="dt" sz="half" idx="10"/>
          </p:nvPr>
        </p:nvSpPr>
        <p:spPr/>
        <p:txBody>
          <a:bodyPr/>
          <a:lstStyle/>
          <a:p>
            <a:fld id="{1C552EE3-C1F9-4E04-98AE-3A0BA72F0934}"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1144096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1C552EE3-C1F9-4E04-98AE-3A0BA72F0934}"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1372951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5238" y="5217901"/>
            <a:ext cx="9202738" cy="1612735"/>
          </a:xfrm>
        </p:spPr>
        <p:txBody>
          <a:bodyPr anchor="t"/>
          <a:lstStyle>
            <a:lvl1pPr algn="l">
              <a:defRPr sz="4700" b="1" cap="all"/>
            </a:lvl1pPr>
          </a:lstStyle>
          <a:p>
            <a:r>
              <a:rPr lang="en-US"/>
              <a:t>Click to edit Master title style</a:t>
            </a:r>
            <a:endParaRPr lang="el-GR"/>
          </a:p>
        </p:txBody>
      </p:sp>
      <p:sp>
        <p:nvSpPr>
          <p:cNvPr id="3" name="Text Placeholder 2"/>
          <p:cNvSpPr>
            <a:spLocks noGrp="1"/>
          </p:cNvSpPr>
          <p:nvPr>
            <p:ph type="body" idx="1"/>
          </p:nvPr>
        </p:nvSpPr>
        <p:spPr>
          <a:xfrm>
            <a:off x="855238" y="3441638"/>
            <a:ext cx="9202738" cy="1776263"/>
          </a:xfrm>
        </p:spPr>
        <p:txBody>
          <a:bodyPr anchor="b"/>
          <a:lstStyle>
            <a:lvl1pPr marL="0" indent="0">
              <a:buNone/>
              <a:defRPr sz="2400">
                <a:solidFill>
                  <a:schemeClr val="tx1">
                    <a:tint val="75000"/>
                  </a:schemeClr>
                </a:solidFill>
              </a:defRPr>
            </a:lvl1pPr>
            <a:lvl2pPr marL="540900" indent="0">
              <a:buNone/>
              <a:defRPr sz="2100">
                <a:solidFill>
                  <a:schemeClr val="tx1">
                    <a:tint val="75000"/>
                  </a:schemeClr>
                </a:solidFill>
              </a:defRPr>
            </a:lvl2pPr>
            <a:lvl3pPr marL="1081799" indent="0">
              <a:buNone/>
              <a:defRPr sz="1900">
                <a:solidFill>
                  <a:schemeClr val="tx1">
                    <a:tint val="75000"/>
                  </a:schemeClr>
                </a:solidFill>
              </a:defRPr>
            </a:lvl3pPr>
            <a:lvl4pPr marL="1622702" indent="0">
              <a:buNone/>
              <a:defRPr sz="1700">
                <a:solidFill>
                  <a:schemeClr val="tx1">
                    <a:tint val="75000"/>
                  </a:schemeClr>
                </a:solidFill>
              </a:defRPr>
            </a:lvl4pPr>
            <a:lvl5pPr marL="2163601" indent="0">
              <a:buNone/>
              <a:defRPr sz="1700">
                <a:solidFill>
                  <a:schemeClr val="tx1">
                    <a:tint val="75000"/>
                  </a:schemeClr>
                </a:solidFill>
              </a:defRPr>
            </a:lvl5pPr>
            <a:lvl6pPr marL="2704502" indent="0">
              <a:buNone/>
              <a:defRPr sz="1700">
                <a:solidFill>
                  <a:schemeClr val="tx1">
                    <a:tint val="75000"/>
                  </a:schemeClr>
                </a:solidFill>
              </a:defRPr>
            </a:lvl6pPr>
            <a:lvl7pPr marL="3245404" indent="0">
              <a:buNone/>
              <a:defRPr sz="1700">
                <a:solidFill>
                  <a:schemeClr val="tx1">
                    <a:tint val="75000"/>
                  </a:schemeClr>
                </a:solidFill>
              </a:defRPr>
            </a:lvl7pPr>
            <a:lvl8pPr marL="3786305" indent="0">
              <a:buNone/>
              <a:defRPr sz="1700">
                <a:solidFill>
                  <a:schemeClr val="tx1">
                    <a:tint val="75000"/>
                  </a:schemeClr>
                </a:solidFill>
              </a:defRPr>
            </a:lvl8pPr>
            <a:lvl9pPr marL="4327204" indent="0">
              <a:buNone/>
              <a:defRPr sz="1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552EE3-C1F9-4E04-98AE-3A0BA72F0934}"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769278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640961" y="2244298"/>
            <a:ext cx="5678404" cy="6343800"/>
          </a:xfrm>
        </p:spPr>
        <p:txBody>
          <a:bodyPr/>
          <a:lstStyle>
            <a:lvl1pPr>
              <a:defRPr sz="3300"/>
            </a:lvl1pPr>
            <a:lvl2pPr>
              <a:defRPr sz="28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6499809" y="2244298"/>
            <a:ext cx="5678405" cy="6343800"/>
          </a:xfrm>
        </p:spPr>
        <p:txBody>
          <a:bodyPr/>
          <a:lstStyle>
            <a:lvl1pPr>
              <a:defRPr sz="3300"/>
            </a:lvl1pPr>
            <a:lvl2pPr>
              <a:defRPr sz="28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p:cNvSpPr>
            <a:spLocks noGrp="1"/>
          </p:cNvSpPr>
          <p:nvPr>
            <p:ph type="dt" sz="half" idx="10"/>
          </p:nvPr>
        </p:nvSpPr>
        <p:spPr/>
        <p:txBody>
          <a:bodyPr/>
          <a:lstStyle/>
          <a:p>
            <a:fld id="{1C552EE3-C1F9-4E04-98AE-3A0BA72F0934}"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2894520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1341" y="325179"/>
            <a:ext cx="9744075" cy="1353344"/>
          </a:xfrm>
        </p:spPr>
        <p:txBody>
          <a:bodyPr/>
          <a:lstStyle>
            <a:lvl1pPr>
              <a:defRPr/>
            </a:lvl1pPr>
          </a:lstStyle>
          <a:p>
            <a:r>
              <a:rPr lang="en-US"/>
              <a:t>Click to edit Master title style</a:t>
            </a:r>
            <a:endParaRPr lang="el-GR"/>
          </a:p>
        </p:txBody>
      </p:sp>
      <p:sp>
        <p:nvSpPr>
          <p:cNvPr id="3" name="Text Placeholder 2"/>
          <p:cNvSpPr>
            <a:spLocks noGrp="1"/>
          </p:cNvSpPr>
          <p:nvPr>
            <p:ph type="body" idx="1"/>
          </p:nvPr>
        </p:nvSpPr>
        <p:spPr>
          <a:xfrm>
            <a:off x="541337" y="1817617"/>
            <a:ext cx="4783695" cy="757496"/>
          </a:xfrm>
        </p:spPr>
        <p:txBody>
          <a:bodyPr anchor="b"/>
          <a:lstStyle>
            <a:lvl1pPr marL="0" indent="0">
              <a:buNone/>
              <a:defRPr sz="2800" b="1"/>
            </a:lvl1pPr>
            <a:lvl2pPr marL="540900" indent="0">
              <a:buNone/>
              <a:defRPr sz="2400" b="1"/>
            </a:lvl2pPr>
            <a:lvl3pPr marL="1081799" indent="0">
              <a:buNone/>
              <a:defRPr sz="2100" b="1"/>
            </a:lvl3pPr>
            <a:lvl4pPr marL="1622702" indent="0">
              <a:buNone/>
              <a:defRPr sz="1900" b="1"/>
            </a:lvl4pPr>
            <a:lvl5pPr marL="2163601" indent="0">
              <a:buNone/>
              <a:defRPr sz="1900" b="1"/>
            </a:lvl5pPr>
            <a:lvl6pPr marL="2704502" indent="0">
              <a:buNone/>
              <a:defRPr sz="1900" b="1"/>
            </a:lvl6pPr>
            <a:lvl7pPr marL="3245404" indent="0">
              <a:buNone/>
              <a:defRPr sz="1900" b="1"/>
            </a:lvl7pPr>
            <a:lvl8pPr marL="3786305" indent="0">
              <a:buNone/>
              <a:defRPr sz="1900" b="1"/>
            </a:lvl8pPr>
            <a:lvl9pPr marL="4327204" indent="0">
              <a:buNone/>
              <a:defRPr sz="1900" b="1"/>
            </a:lvl9pPr>
          </a:lstStyle>
          <a:p>
            <a:pPr lvl="0"/>
            <a:r>
              <a:rPr lang="en-US"/>
              <a:t>Click to edit Master text styles</a:t>
            </a:r>
          </a:p>
        </p:txBody>
      </p:sp>
      <p:sp>
        <p:nvSpPr>
          <p:cNvPr id="4" name="Content Placeholder 3"/>
          <p:cNvSpPr>
            <a:spLocks noGrp="1"/>
          </p:cNvSpPr>
          <p:nvPr>
            <p:ph sz="half" idx="2"/>
          </p:nvPr>
        </p:nvSpPr>
        <p:spPr>
          <a:xfrm>
            <a:off x="541337" y="2575115"/>
            <a:ext cx="4783695" cy="4678435"/>
          </a:xfrm>
        </p:spPr>
        <p:txBody>
          <a:bodyPr/>
          <a:lstStyle>
            <a:lvl1pPr>
              <a:defRPr sz="28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5499839" y="1817617"/>
            <a:ext cx="4785574" cy="757496"/>
          </a:xfrm>
        </p:spPr>
        <p:txBody>
          <a:bodyPr anchor="b"/>
          <a:lstStyle>
            <a:lvl1pPr marL="0" indent="0">
              <a:buNone/>
              <a:defRPr sz="2800" b="1"/>
            </a:lvl1pPr>
            <a:lvl2pPr marL="540900" indent="0">
              <a:buNone/>
              <a:defRPr sz="2400" b="1"/>
            </a:lvl2pPr>
            <a:lvl3pPr marL="1081799" indent="0">
              <a:buNone/>
              <a:defRPr sz="2100" b="1"/>
            </a:lvl3pPr>
            <a:lvl4pPr marL="1622702" indent="0">
              <a:buNone/>
              <a:defRPr sz="1900" b="1"/>
            </a:lvl4pPr>
            <a:lvl5pPr marL="2163601" indent="0">
              <a:buNone/>
              <a:defRPr sz="1900" b="1"/>
            </a:lvl5pPr>
            <a:lvl6pPr marL="2704502" indent="0">
              <a:buNone/>
              <a:defRPr sz="1900" b="1"/>
            </a:lvl6pPr>
            <a:lvl7pPr marL="3245404" indent="0">
              <a:buNone/>
              <a:defRPr sz="1900" b="1"/>
            </a:lvl7pPr>
            <a:lvl8pPr marL="3786305" indent="0">
              <a:buNone/>
              <a:defRPr sz="1900" b="1"/>
            </a:lvl8pPr>
            <a:lvl9pPr marL="4327204" indent="0">
              <a:buNone/>
              <a:defRPr sz="1900" b="1"/>
            </a:lvl9pPr>
          </a:lstStyle>
          <a:p>
            <a:pPr lvl="0"/>
            <a:r>
              <a:rPr lang="en-US"/>
              <a:t>Click to edit Master text styles</a:t>
            </a:r>
          </a:p>
        </p:txBody>
      </p:sp>
      <p:sp>
        <p:nvSpPr>
          <p:cNvPr id="6" name="Content Placeholder 5"/>
          <p:cNvSpPr>
            <a:spLocks noGrp="1"/>
          </p:cNvSpPr>
          <p:nvPr>
            <p:ph sz="quarter" idx="4"/>
          </p:nvPr>
        </p:nvSpPr>
        <p:spPr>
          <a:xfrm>
            <a:off x="5499839" y="2575115"/>
            <a:ext cx="4785574" cy="4678435"/>
          </a:xfrm>
        </p:spPr>
        <p:txBody>
          <a:bodyPr/>
          <a:lstStyle>
            <a:lvl1pPr>
              <a:defRPr sz="28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p:cNvSpPr>
            <a:spLocks noGrp="1"/>
          </p:cNvSpPr>
          <p:nvPr>
            <p:ph type="dt" sz="half" idx="10"/>
          </p:nvPr>
        </p:nvSpPr>
        <p:spPr/>
        <p:txBody>
          <a:bodyPr/>
          <a:lstStyle/>
          <a:p>
            <a:fld id="{1C552EE3-C1F9-4E04-98AE-3A0BA72F0934}" type="datetimeFigureOut">
              <a:rPr lang="en-US" smtClean="0"/>
              <a:t>4/25/2024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1748450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Date Placeholder 2"/>
          <p:cNvSpPr>
            <a:spLocks noGrp="1"/>
          </p:cNvSpPr>
          <p:nvPr>
            <p:ph type="dt" sz="half" idx="10"/>
          </p:nvPr>
        </p:nvSpPr>
        <p:spPr/>
        <p:txBody>
          <a:bodyPr/>
          <a:lstStyle/>
          <a:p>
            <a:fld id="{1C552EE3-C1F9-4E04-98AE-3A0BA72F0934}" type="datetimeFigureOut">
              <a:rPr lang="en-US" smtClean="0"/>
              <a:t>4/25/2024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298839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552EE3-C1F9-4E04-98AE-3A0BA72F0934}" type="datetimeFigureOut">
              <a:rPr lang="en-US" smtClean="0"/>
              <a:t>4/25/2024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3423339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338" y="323299"/>
            <a:ext cx="3561926" cy="1375900"/>
          </a:xfrm>
        </p:spPr>
        <p:txBody>
          <a:bodyPr anchor="b"/>
          <a:lstStyle>
            <a:lvl1pPr algn="l">
              <a:defRPr sz="2400" b="1"/>
            </a:lvl1pPr>
          </a:lstStyle>
          <a:p>
            <a:r>
              <a:rPr lang="en-US"/>
              <a:t>Click to edit Master title style</a:t>
            </a:r>
            <a:endParaRPr lang="el-GR"/>
          </a:p>
        </p:txBody>
      </p:sp>
      <p:sp>
        <p:nvSpPr>
          <p:cNvPr id="3" name="Content Placeholder 2"/>
          <p:cNvSpPr>
            <a:spLocks noGrp="1"/>
          </p:cNvSpPr>
          <p:nvPr>
            <p:ph idx="1"/>
          </p:nvPr>
        </p:nvSpPr>
        <p:spPr>
          <a:xfrm>
            <a:off x="4232959" y="323308"/>
            <a:ext cx="6052454" cy="6930249"/>
          </a:xfrm>
        </p:spPr>
        <p:txBody>
          <a:bodyPr/>
          <a:lstStyle>
            <a:lvl1pPr>
              <a:defRPr sz="3800"/>
            </a:lvl1pPr>
            <a:lvl2pPr>
              <a:defRPr sz="3300"/>
            </a:lvl2pPr>
            <a:lvl3pPr>
              <a:defRPr sz="28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541338" y="1699207"/>
            <a:ext cx="3561926" cy="5554349"/>
          </a:xfrm>
        </p:spPr>
        <p:txBody>
          <a:bodyPr/>
          <a:lstStyle>
            <a:lvl1pPr marL="0" indent="0">
              <a:buNone/>
              <a:defRPr sz="1700"/>
            </a:lvl1pPr>
            <a:lvl2pPr marL="540900" indent="0">
              <a:buNone/>
              <a:defRPr sz="1400"/>
            </a:lvl2pPr>
            <a:lvl3pPr marL="1081799" indent="0">
              <a:buNone/>
              <a:defRPr sz="1200"/>
            </a:lvl3pPr>
            <a:lvl4pPr marL="1622702" indent="0">
              <a:buNone/>
              <a:defRPr sz="1100"/>
            </a:lvl4pPr>
            <a:lvl5pPr marL="2163601" indent="0">
              <a:buNone/>
              <a:defRPr sz="1100"/>
            </a:lvl5pPr>
            <a:lvl6pPr marL="2704502" indent="0">
              <a:buNone/>
              <a:defRPr sz="1100"/>
            </a:lvl6pPr>
            <a:lvl7pPr marL="3245404" indent="0">
              <a:buNone/>
              <a:defRPr sz="1100"/>
            </a:lvl7pPr>
            <a:lvl8pPr marL="3786305" indent="0">
              <a:buNone/>
              <a:defRPr sz="1100"/>
            </a:lvl8pPr>
            <a:lvl9pPr marL="4327204"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1C552EE3-C1F9-4E04-98AE-3A0BA72F0934}"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3517646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22119" y="5684044"/>
            <a:ext cx="6496050" cy="671034"/>
          </a:xfrm>
        </p:spPr>
        <p:txBody>
          <a:bodyPr anchor="b"/>
          <a:lstStyle>
            <a:lvl1pPr algn="l">
              <a:defRPr sz="2400" b="1"/>
            </a:lvl1pPr>
          </a:lstStyle>
          <a:p>
            <a:r>
              <a:rPr lang="en-US"/>
              <a:t>Click to edit Master title style</a:t>
            </a:r>
            <a:endParaRPr lang="el-GR"/>
          </a:p>
        </p:txBody>
      </p:sp>
      <p:sp>
        <p:nvSpPr>
          <p:cNvPr id="3" name="Picture Placeholder 2"/>
          <p:cNvSpPr>
            <a:spLocks noGrp="1"/>
          </p:cNvSpPr>
          <p:nvPr>
            <p:ph type="pic" idx="1"/>
          </p:nvPr>
        </p:nvSpPr>
        <p:spPr>
          <a:xfrm>
            <a:off x="2122119" y="725543"/>
            <a:ext cx="6496050" cy="4872038"/>
          </a:xfrm>
        </p:spPr>
        <p:txBody>
          <a:bodyPr/>
          <a:lstStyle>
            <a:lvl1pPr marL="0" indent="0">
              <a:buNone/>
              <a:defRPr sz="3800"/>
            </a:lvl1pPr>
            <a:lvl2pPr marL="540900" indent="0">
              <a:buNone/>
              <a:defRPr sz="3300"/>
            </a:lvl2pPr>
            <a:lvl3pPr marL="1081799" indent="0">
              <a:buNone/>
              <a:defRPr sz="2800"/>
            </a:lvl3pPr>
            <a:lvl4pPr marL="1622702" indent="0">
              <a:buNone/>
              <a:defRPr sz="2400"/>
            </a:lvl4pPr>
            <a:lvl5pPr marL="2163601" indent="0">
              <a:buNone/>
              <a:defRPr sz="2400"/>
            </a:lvl5pPr>
            <a:lvl6pPr marL="2704502" indent="0">
              <a:buNone/>
              <a:defRPr sz="2400"/>
            </a:lvl6pPr>
            <a:lvl7pPr marL="3245404" indent="0">
              <a:buNone/>
              <a:defRPr sz="2400"/>
            </a:lvl7pPr>
            <a:lvl8pPr marL="3786305" indent="0">
              <a:buNone/>
              <a:defRPr sz="2400"/>
            </a:lvl8pPr>
            <a:lvl9pPr marL="4327204" indent="0">
              <a:buNone/>
              <a:defRPr sz="2400"/>
            </a:lvl9pPr>
          </a:lstStyle>
          <a:p>
            <a:endParaRPr lang="el-GR"/>
          </a:p>
        </p:txBody>
      </p:sp>
      <p:sp>
        <p:nvSpPr>
          <p:cNvPr id="4" name="Text Placeholder 3"/>
          <p:cNvSpPr>
            <a:spLocks noGrp="1"/>
          </p:cNvSpPr>
          <p:nvPr>
            <p:ph type="body" sz="half" idx="2"/>
          </p:nvPr>
        </p:nvSpPr>
        <p:spPr>
          <a:xfrm>
            <a:off x="2122119" y="6355080"/>
            <a:ext cx="6496050" cy="952979"/>
          </a:xfrm>
        </p:spPr>
        <p:txBody>
          <a:bodyPr/>
          <a:lstStyle>
            <a:lvl1pPr marL="0" indent="0">
              <a:buNone/>
              <a:defRPr sz="1700"/>
            </a:lvl1pPr>
            <a:lvl2pPr marL="540900" indent="0">
              <a:buNone/>
              <a:defRPr sz="1400"/>
            </a:lvl2pPr>
            <a:lvl3pPr marL="1081799" indent="0">
              <a:buNone/>
              <a:defRPr sz="1200"/>
            </a:lvl3pPr>
            <a:lvl4pPr marL="1622702" indent="0">
              <a:buNone/>
              <a:defRPr sz="1100"/>
            </a:lvl4pPr>
            <a:lvl5pPr marL="2163601" indent="0">
              <a:buNone/>
              <a:defRPr sz="1100"/>
            </a:lvl5pPr>
            <a:lvl6pPr marL="2704502" indent="0">
              <a:buNone/>
              <a:defRPr sz="1100"/>
            </a:lvl6pPr>
            <a:lvl7pPr marL="3245404" indent="0">
              <a:buNone/>
              <a:defRPr sz="1100"/>
            </a:lvl7pPr>
            <a:lvl8pPr marL="3786305" indent="0">
              <a:buNone/>
              <a:defRPr sz="1100"/>
            </a:lvl8pPr>
            <a:lvl9pPr marL="4327204"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1C552EE3-C1F9-4E04-98AE-3A0BA72F0934}"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740124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1C552EE3-C1F9-4E04-98AE-3A0BA72F0934}"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1702761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41" y="385329"/>
            <a:ext cx="2883374" cy="8202767"/>
          </a:xfrm>
        </p:spPr>
        <p:txBody>
          <a:bodyPr vert="eaVert"/>
          <a:lstStyle/>
          <a:p>
            <a:r>
              <a:rPr lang="en-US"/>
              <a:t>Click to edit Master title style</a:t>
            </a:r>
            <a:endParaRPr lang="el-GR"/>
          </a:p>
        </p:txBody>
      </p:sp>
      <p:sp>
        <p:nvSpPr>
          <p:cNvPr id="3" name="Vertical Text Placeholder 2"/>
          <p:cNvSpPr>
            <a:spLocks noGrp="1"/>
          </p:cNvSpPr>
          <p:nvPr>
            <p:ph type="body" orient="vert" idx="1"/>
          </p:nvPr>
        </p:nvSpPr>
        <p:spPr>
          <a:xfrm>
            <a:off x="640959" y="385329"/>
            <a:ext cx="8473436" cy="820276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1C552EE3-C1F9-4E04-98AE-3A0BA72F0934}"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22520463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2007" y="2522485"/>
            <a:ext cx="9202738" cy="1740551"/>
          </a:xfrm>
        </p:spPr>
        <p:txBody>
          <a:bodyPr/>
          <a:lstStyle/>
          <a:p>
            <a:r>
              <a:rPr lang="en-US"/>
              <a:t>Click to edit Master title style</a:t>
            </a:r>
            <a:endParaRPr lang="el-GR"/>
          </a:p>
        </p:txBody>
      </p:sp>
      <p:sp>
        <p:nvSpPr>
          <p:cNvPr id="3" name="Subtitle 2"/>
          <p:cNvSpPr>
            <a:spLocks noGrp="1"/>
          </p:cNvSpPr>
          <p:nvPr>
            <p:ph type="subTitle" idx="1"/>
          </p:nvPr>
        </p:nvSpPr>
        <p:spPr>
          <a:xfrm>
            <a:off x="1624014" y="4601369"/>
            <a:ext cx="7578725" cy="2075127"/>
          </a:xfrm>
        </p:spPr>
        <p:txBody>
          <a:bodyPr/>
          <a:lstStyle>
            <a:lvl1pPr marL="0" indent="0" algn="ctr">
              <a:buNone/>
              <a:defRPr>
                <a:solidFill>
                  <a:schemeClr val="tx1">
                    <a:tint val="75000"/>
                  </a:schemeClr>
                </a:solidFill>
              </a:defRPr>
            </a:lvl1pPr>
            <a:lvl2pPr marL="405998" indent="0" algn="ctr">
              <a:buNone/>
              <a:defRPr>
                <a:solidFill>
                  <a:schemeClr val="tx1">
                    <a:tint val="75000"/>
                  </a:schemeClr>
                </a:solidFill>
              </a:defRPr>
            </a:lvl2pPr>
            <a:lvl3pPr marL="811998" indent="0" algn="ctr">
              <a:buNone/>
              <a:defRPr>
                <a:solidFill>
                  <a:schemeClr val="tx1">
                    <a:tint val="75000"/>
                  </a:schemeClr>
                </a:solidFill>
              </a:defRPr>
            </a:lvl3pPr>
            <a:lvl4pPr marL="1217996" indent="0" algn="ctr">
              <a:buNone/>
              <a:defRPr>
                <a:solidFill>
                  <a:schemeClr val="tx1">
                    <a:tint val="75000"/>
                  </a:schemeClr>
                </a:solidFill>
              </a:defRPr>
            </a:lvl4pPr>
            <a:lvl5pPr marL="1623996" indent="0" algn="ctr">
              <a:buNone/>
              <a:defRPr>
                <a:solidFill>
                  <a:schemeClr val="tx1">
                    <a:tint val="75000"/>
                  </a:schemeClr>
                </a:solidFill>
              </a:defRPr>
            </a:lvl5pPr>
            <a:lvl6pPr marL="2029994" indent="0" algn="ctr">
              <a:buNone/>
              <a:defRPr>
                <a:solidFill>
                  <a:schemeClr val="tx1">
                    <a:tint val="75000"/>
                  </a:schemeClr>
                </a:solidFill>
              </a:defRPr>
            </a:lvl6pPr>
            <a:lvl7pPr marL="2435994" indent="0" algn="ctr">
              <a:buNone/>
              <a:defRPr>
                <a:solidFill>
                  <a:schemeClr val="tx1">
                    <a:tint val="75000"/>
                  </a:schemeClr>
                </a:solidFill>
              </a:defRPr>
            </a:lvl7pPr>
            <a:lvl8pPr marL="2841992" indent="0" algn="ctr">
              <a:buNone/>
              <a:defRPr>
                <a:solidFill>
                  <a:schemeClr val="tx1">
                    <a:tint val="75000"/>
                  </a:schemeClr>
                </a:solidFill>
              </a:defRPr>
            </a:lvl8pPr>
            <a:lvl9pPr marL="3247990" indent="0" algn="ctr">
              <a:buNone/>
              <a:defRPr>
                <a:solidFill>
                  <a:schemeClr val="tx1">
                    <a:tint val="75000"/>
                  </a:schemeClr>
                </a:solidFill>
              </a:defRPr>
            </a:lvl9pPr>
          </a:lstStyle>
          <a:p>
            <a:r>
              <a:rPr lang="en-US"/>
              <a:t>Click to edit Master subtitle style</a:t>
            </a:r>
            <a:endParaRPr lang="el-GR"/>
          </a:p>
        </p:txBody>
      </p:sp>
      <p:sp>
        <p:nvSpPr>
          <p:cNvPr id="4" name="Date Placeholder 3"/>
          <p:cNvSpPr>
            <a:spLocks noGrp="1"/>
          </p:cNvSpPr>
          <p:nvPr>
            <p:ph type="dt" sz="half" idx="10"/>
          </p:nvPr>
        </p:nvSpPr>
        <p:spPr/>
        <p:txBody>
          <a:bodyPr/>
          <a:lstStyle/>
          <a:p>
            <a:fld id="{79C6D00A-B865-405E-AE51-4C83ED671E74}"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5A07AA-7A5D-4778-A7E4-4A6E379E3C41}" type="slidenum">
              <a:rPr lang="en-US" smtClean="0"/>
              <a:t>‹#›</a:t>
            </a:fld>
            <a:endParaRPr lang="en-US"/>
          </a:p>
        </p:txBody>
      </p:sp>
    </p:spTree>
    <p:extLst>
      <p:ext uri="{BB962C8B-B14F-4D97-AF65-F5344CB8AC3E}">
        <p14:creationId xmlns:p14="http://schemas.microsoft.com/office/powerpoint/2010/main" val="628292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79C6D00A-B865-405E-AE51-4C83ED671E74}"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5A07AA-7A5D-4778-A7E4-4A6E379E3C41}" type="slidenum">
              <a:rPr lang="en-US" smtClean="0"/>
              <a:t>‹#›</a:t>
            </a:fld>
            <a:endParaRPr lang="en-US"/>
          </a:p>
        </p:txBody>
      </p:sp>
    </p:spTree>
    <p:extLst>
      <p:ext uri="{BB962C8B-B14F-4D97-AF65-F5344CB8AC3E}">
        <p14:creationId xmlns:p14="http://schemas.microsoft.com/office/powerpoint/2010/main" val="42281220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5238" y="5217895"/>
            <a:ext cx="9202738" cy="1612735"/>
          </a:xfrm>
        </p:spPr>
        <p:txBody>
          <a:bodyPr anchor="t"/>
          <a:lstStyle>
            <a:lvl1pPr algn="l">
              <a:defRPr sz="3552" b="1" cap="all"/>
            </a:lvl1pPr>
          </a:lstStyle>
          <a:p>
            <a:r>
              <a:rPr lang="en-US"/>
              <a:t>Click to edit Master title style</a:t>
            </a:r>
            <a:endParaRPr lang="el-GR"/>
          </a:p>
        </p:txBody>
      </p:sp>
      <p:sp>
        <p:nvSpPr>
          <p:cNvPr id="3" name="Text Placeholder 2"/>
          <p:cNvSpPr>
            <a:spLocks noGrp="1"/>
          </p:cNvSpPr>
          <p:nvPr>
            <p:ph type="body" idx="1"/>
          </p:nvPr>
        </p:nvSpPr>
        <p:spPr>
          <a:xfrm>
            <a:off x="855238" y="3441632"/>
            <a:ext cx="9202738" cy="1776263"/>
          </a:xfrm>
        </p:spPr>
        <p:txBody>
          <a:bodyPr anchor="b"/>
          <a:lstStyle>
            <a:lvl1pPr marL="0" indent="0">
              <a:buNone/>
              <a:defRPr sz="1776">
                <a:solidFill>
                  <a:schemeClr val="tx1">
                    <a:tint val="75000"/>
                  </a:schemeClr>
                </a:solidFill>
              </a:defRPr>
            </a:lvl1pPr>
            <a:lvl2pPr marL="405998" indent="0">
              <a:buNone/>
              <a:defRPr sz="1598">
                <a:solidFill>
                  <a:schemeClr val="tx1">
                    <a:tint val="75000"/>
                  </a:schemeClr>
                </a:solidFill>
              </a:defRPr>
            </a:lvl2pPr>
            <a:lvl3pPr marL="811998" indent="0">
              <a:buNone/>
              <a:defRPr sz="1421">
                <a:solidFill>
                  <a:schemeClr val="tx1">
                    <a:tint val="75000"/>
                  </a:schemeClr>
                </a:solidFill>
              </a:defRPr>
            </a:lvl3pPr>
            <a:lvl4pPr marL="1217996" indent="0">
              <a:buNone/>
              <a:defRPr sz="1243">
                <a:solidFill>
                  <a:schemeClr val="tx1">
                    <a:tint val="75000"/>
                  </a:schemeClr>
                </a:solidFill>
              </a:defRPr>
            </a:lvl4pPr>
            <a:lvl5pPr marL="1623996" indent="0">
              <a:buNone/>
              <a:defRPr sz="1243">
                <a:solidFill>
                  <a:schemeClr val="tx1">
                    <a:tint val="75000"/>
                  </a:schemeClr>
                </a:solidFill>
              </a:defRPr>
            </a:lvl5pPr>
            <a:lvl6pPr marL="2029994" indent="0">
              <a:buNone/>
              <a:defRPr sz="1243">
                <a:solidFill>
                  <a:schemeClr val="tx1">
                    <a:tint val="75000"/>
                  </a:schemeClr>
                </a:solidFill>
              </a:defRPr>
            </a:lvl6pPr>
            <a:lvl7pPr marL="2435994" indent="0">
              <a:buNone/>
              <a:defRPr sz="1243">
                <a:solidFill>
                  <a:schemeClr val="tx1">
                    <a:tint val="75000"/>
                  </a:schemeClr>
                </a:solidFill>
              </a:defRPr>
            </a:lvl7pPr>
            <a:lvl8pPr marL="2841992" indent="0">
              <a:buNone/>
              <a:defRPr sz="1243">
                <a:solidFill>
                  <a:schemeClr val="tx1">
                    <a:tint val="75000"/>
                  </a:schemeClr>
                </a:solidFill>
              </a:defRPr>
            </a:lvl8pPr>
            <a:lvl9pPr marL="3247990" indent="0">
              <a:buNone/>
              <a:defRPr sz="124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C6D00A-B865-405E-AE51-4C83ED671E74}"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5A07AA-7A5D-4778-A7E4-4A6E379E3C41}" type="slidenum">
              <a:rPr lang="en-US" smtClean="0"/>
              <a:t>‹#›</a:t>
            </a:fld>
            <a:endParaRPr lang="en-US"/>
          </a:p>
        </p:txBody>
      </p:sp>
    </p:spTree>
    <p:extLst>
      <p:ext uri="{BB962C8B-B14F-4D97-AF65-F5344CB8AC3E}">
        <p14:creationId xmlns:p14="http://schemas.microsoft.com/office/powerpoint/2010/main" val="3412405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541337" y="1894682"/>
            <a:ext cx="4781815" cy="5358866"/>
          </a:xfrm>
        </p:spPr>
        <p:txBody>
          <a:bodyPr/>
          <a:lstStyle>
            <a:lvl1pPr>
              <a:defRPr sz="2486"/>
            </a:lvl1pPr>
            <a:lvl2pPr>
              <a:defRPr sz="2131"/>
            </a:lvl2pPr>
            <a:lvl3pPr>
              <a:defRPr sz="1776"/>
            </a:lvl3pPr>
            <a:lvl4pPr>
              <a:defRPr sz="1598"/>
            </a:lvl4pPr>
            <a:lvl5pPr>
              <a:defRPr sz="1598"/>
            </a:lvl5pPr>
            <a:lvl6pPr>
              <a:defRPr sz="1598"/>
            </a:lvl6pPr>
            <a:lvl7pPr>
              <a:defRPr sz="1598"/>
            </a:lvl7pPr>
            <a:lvl8pPr>
              <a:defRPr sz="1598"/>
            </a:lvl8pPr>
            <a:lvl9pPr>
              <a:defRPr sz="15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5503600" y="1894682"/>
            <a:ext cx="4781815" cy="5358866"/>
          </a:xfrm>
        </p:spPr>
        <p:txBody>
          <a:bodyPr/>
          <a:lstStyle>
            <a:lvl1pPr>
              <a:defRPr sz="2486"/>
            </a:lvl1pPr>
            <a:lvl2pPr>
              <a:defRPr sz="2131"/>
            </a:lvl2pPr>
            <a:lvl3pPr>
              <a:defRPr sz="1776"/>
            </a:lvl3pPr>
            <a:lvl4pPr>
              <a:defRPr sz="1598"/>
            </a:lvl4pPr>
            <a:lvl5pPr>
              <a:defRPr sz="1598"/>
            </a:lvl5pPr>
            <a:lvl6pPr>
              <a:defRPr sz="1598"/>
            </a:lvl6pPr>
            <a:lvl7pPr>
              <a:defRPr sz="1598"/>
            </a:lvl7pPr>
            <a:lvl8pPr>
              <a:defRPr sz="1598"/>
            </a:lvl8pPr>
            <a:lvl9pPr>
              <a:defRPr sz="15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p:cNvSpPr>
            <a:spLocks noGrp="1"/>
          </p:cNvSpPr>
          <p:nvPr>
            <p:ph type="dt" sz="half" idx="10"/>
          </p:nvPr>
        </p:nvSpPr>
        <p:spPr/>
        <p:txBody>
          <a:bodyPr/>
          <a:lstStyle/>
          <a:p>
            <a:fld id="{79C6D00A-B865-405E-AE51-4C83ED671E74}"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5A07AA-7A5D-4778-A7E4-4A6E379E3C41}" type="slidenum">
              <a:rPr lang="en-US" smtClean="0"/>
              <a:t>‹#›</a:t>
            </a:fld>
            <a:endParaRPr lang="en-US"/>
          </a:p>
        </p:txBody>
      </p:sp>
    </p:spTree>
    <p:extLst>
      <p:ext uri="{BB962C8B-B14F-4D97-AF65-F5344CB8AC3E}">
        <p14:creationId xmlns:p14="http://schemas.microsoft.com/office/powerpoint/2010/main" val="11236988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l-GR"/>
          </a:p>
        </p:txBody>
      </p:sp>
      <p:sp>
        <p:nvSpPr>
          <p:cNvPr id="3" name="Text Placeholder 2"/>
          <p:cNvSpPr>
            <a:spLocks noGrp="1"/>
          </p:cNvSpPr>
          <p:nvPr>
            <p:ph type="body" idx="1"/>
          </p:nvPr>
        </p:nvSpPr>
        <p:spPr>
          <a:xfrm>
            <a:off x="541339" y="1817617"/>
            <a:ext cx="4783695" cy="757496"/>
          </a:xfrm>
        </p:spPr>
        <p:txBody>
          <a:bodyPr anchor="b"/>
          <a:lstStyle>
            <a:lvl1pPr marL="0" indent="0">
              <a:buNone/>
              <a:defRPr sz="2131" b="1"/>
            </a:lvl1pPr>
            <a:lvl2pPr marL="405998" indent="0">
              <a:buNone/>
              <a:defRPr sz="1776" b="1"/>
            </a:lvl2pPr>
            <a:lvl3pPr marL="811998" indent="0">
              <a:buNone/>
              <a:defRPr sz="1598" b="1"/>
            </a:lvl3pPr>
            <a:lvl4pPr marL="1217996" indent="0">
              <a:buNone/>
              <a:defRPr sz="1421" b="1"/>
            </a:lvl4pPr>
            <a:lvl5pPr marL="1623996" indent="0">
              <a:buNone/>
              <a:defRPr sz="1421" b="1"/>
            </a:lvl5pPr>
            <a:lvl6pPr marL="2029994" indent="0">
              <a:buNone/>
              <a:defRPr sz="1421" b="1"/>
            </a:lvl6pPr>
            <a:lvl7pPr marL="2435994" indent="0">
              <a:buNone/>
              <a:defRPr sz="1421" b="1"/>
            </a:lvl7pPr>
            <a:lvl8pPr marL="2841992" indent="0">
              <a:buNone/>
              <a:defRPr sz="1421" b="1"/>
            </a:lvl8pPr>
            <a:lvl9pPr marL="3247990" indent="0">
              <a:buNone/>
              <a:defRPr sz="1421" b="1"/>
            </a:lvl9pPr>
          </a:lstStyle>
          <a:p>
            <a:pPr lvl="0"/>
            <a:r>
              <a:rPr lang="en-US"/>
              <a:t>Click to edit Master text styles</a:t>
            </a:r>
          </a:p>
        </p:txBody>
      </p:sp>
      <p:sp>
        <p:nvSpPr>
          <p:cNvPr id="4" name="Content Placeholder 3"/>
          <p:cNvSpPr>
            <a:spLocks noGrp="1"/>
          </p:cNvSpPr>
          <p:nvPr>
            <p:ph sz="half" idx="2"/>
          </p:nvPr>
        </p:nvSpPr>
        <p:spPr>
          <a:xfrm>
            <a:off x="541339" y="2575115"/>
            <a:ext cx="4783695" cy="4678435"/>
          </a:xfrm>
        </p:spPr>
        <p:txBody>
          <a:bodyPr/>
          <a:lstStyle>
            <a:lvl1pPr>
              <a:defRPr sz="2131"/>
            </a:lvl1pPr>
            <a:lvl2pPr>
              <a:defRPr sz="1776"/>
            </a:lvl2pPr>
            <a:lvl3pPr>
              <a:defRPr sz="1598"/>
            </a:lvl3pPr>
            <a:lvl4pPr>
              <a:defRPr sz="1421"/>
            </a:lvl4pPr>
            <a:lvl5pPr>
              <a:defRPr sz="1421"/>
            </a:lvl5pPr>
            <a:lvl6pPr>
              <a:defRPr sz="1421"/>
            </a:lvl6pPr>
            <a:lvl7pPr>
              <a:defRPr sz="1421"/>
            </a:lvl7pPr>
            <a:lvl8pPr>
              <a:defRPr sz="1421"/>
            </a:lvl8pPr>
            <a:lvl9pPr>
              <a:defRPr sz="142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5499839" y="1817617"/>
            <a:ext cx="4785574" cy="757496"/>
          </a:xfrm>
        </p:spPr>
        <p:txBody>
          <a:bodyPr anchor="b"/>
          <a:lstStyle>
            <a:lvl1pPr marL="0" indent="0">
              <a:buNone/>
              <a:defRPr sz="2131" b="1"/>
            </a:lvl1pPr>
            <a:lvl2pPr marL="405998" indent="0">
              <a:buNone/>
              <a:defRPr sz="1776" b="1"/>
            </a:lvl2pPr>
            <a:lvl3pPr marL="811998" indent="0">
              <a:buNone/>
              <a:defRPr sz="1598" b="1"/>
            </a:lvl3pPr>
            <a:lvl4pPr marL="1217996" indent="0">
              <a:buNone/>
              <a:defRPr sz="1421" b="1"/>
            </a:lvl4pPr>
            <a:lvl5pPr marL="1623996" indent="0">
              <a:buNone/>
              <a:defRPr sz="1421" b="1"/>
            </a:lvl5pPr>
            <a:lvl6pPr marL="2029994" indent="0">
              <a:buNone/>
              <a:defRPr sz="1421" b="1"/>
            </a:lvl6pPr>
            <a:lvl7pPr marL="2435994" indent="0">
              <a:buNone/>
              <a:defRPr sz="1421" b="1"/>
            </a:lvl7pPr>
            <a:lvl8pPr marL="2841992" indent="0">
              <a:buNone/>
              <a:defRPr sz="1421" b="1"/>
            </a:lvl8pPr>
            <a:lvl9pPr marL="3247990" indent="0">
              <a:buNone/>
              <a:defRPr sz="1421" b="1"/>
            </a:lvl9pPr>
          </a:lstStyle>
          <a:p>
            <a:pPr lvl="0"/>
            <a:r>
              <a:rPr lang="en-US"/>
              <a:t>Click to edit Master text styles</a:t>
            </a:r>
          </a:p>
        </p:txBody>
      </p:sp>
      <p:sp>
        <p:nvSpPr>
          <p:cNvPr id="6" name="Content Placeholder 5"/>
          <p:cNvSpPr>
            <a:spLocks noGrp="1"/>
          </p:cNvSpPr>
          <p:nvPr>
            <p:ph sz="quarter" idx="4"/>
          </p:nvPr>
        </p:nvSpPr>
        <p:spPr>
          <a:xfrm>
            <a:off x="5499839" y="2575115"/>
            <a:ext cx="4785574" cy="4678435"/>
          </a:xfrm>
        </p:spPr>
        <p:txBody>
          <a:bodyPr/>
          <a:lstStyle>
            <a:lvl1pPr>
              <a:defRPr sz="2131"/>
            </a:lvl1pPr>
            <a:lvl2pPr>
              <a:defRPr sz="1776"/>
            </a:lvl2pPr>
            <a:lvl3pPr>
              <a:defRPr sz="1598"/>
            </a:lvl3pPr>
            <a:lvl4pPr>
              <a:defRPr sz="1421"/>
            </a:lvl4pPr>
            <a:lvl5pPr>
              <a:defRPr sz="1421"/>
            </a:lvl5pPr>
            <a:lvl6pPr>
              <a:defRPr sz="1421"/>
            </a:lvl6pPr>
            <a:lvl7pPr>
              <a:defRPr sz="1421"/>
            </a:lvl7pPr>
            <a:lvl8pPr>
              <a:defRPr sz="1421"/>
            </a:lvl8pPr>
            <a:lvl9pPr>
              <a:defRPr sz="142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p:cNvSpPr>
            <a:spLocks noGrp="1"/>
          </p:cNvSpPr>
          <p:nvPr>
            <p:ph type="dt" sz="half" idx="10"/>
          </p:nvPr>
        </p:nvSpPr>
        <p:spPr/>
        <p:txBody>
          <a:bodyPr/>
          <a:lstStyle/>
          <a:p>
            <a:fld id="{79C6D00A-B865-405E-AE51-4C83ED671E74}" type="datetimeFigureOut">
              <a:rPr lang="en-US" smtClean="0"/>
              <a:t>4/25/2024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5A07AA-7A5D-4778-A7E4-4A6E379E3C41}" type="slidenum">
              <a:rPr lang="en-US" smtClean="0"/>
              <a:t>‹#›</a:t>
            </a:fld>
            <a:endParaRPr lang="en-US"/>
          </a:p>
        </p:txBody>
      </p:sp>
    </p:spTree>
    <p:extLst>
      <p:ext uri="{BB962C8B-B14F-4D97-AF65-F5344CB8AC3E}">
        <p14:creationId xmlns:p14="http://schemas.microsoft.com/office/powerpoint/2010/main" val="31934206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Date Placeholder 2"/>
          <p:cNvSpPr>
            <a:spLocks noGrp="1"/>
          </p:cNvSpPr>
          <p:nvPr>
            <p:ph type="dt" sz="half" idx="10"/>
          </p:nvPr>
        </p:nvSpPr>
        <p:spPr/>
        <p:txBody>
          <a:bodyPr/>
          <a:lstStyle/>
          <a:p>
            <a:fld id="{79C6D00A-B865-405E-AE51-4C83ED671E74}" type="datetimeFigureOut">
              <a:rPr lang="en-US" smtClean="0"/>
              <a:t>4/25/2024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5A07AA-7A5D-4778-A7E4-4A6E379E3C41}" type="slidenum">
              <a:rPr lang="en-US" smtClean="0"/>
              <a:t>‹#›</a:t>
            </a:fld>
            <a:endParaRPr lang="en-US"/>
          </a:p>
        </p:txBody>
      </p:sp>
    </p:spTree>
    <p:extLst>
      <p:ext uri="{BB962C8B-B14F-4D97-AF65-F5344CB8AC3E}">
        <p14:creationId xmlns:p14="http://schemas.microsoft.com/office/powerpoint/2010/main" val="13613579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C6D00A-B865-405E-AE51-4C83ED671E74}" type="datetimeFigureOut">
              <a:rPr lang="en-US" smtClean="0"/>
              <a:t>4/25/2024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5A07AA-7A5D-4778-A7E4-4A6E379E3C41}" type="slidenum">
              <a:rPr lang="en-US" smtClean="0"/>
              <a:t>‹#›</a:t>
            </a:fld>
            <a:endParaRPr lang="en-US"/>
          </a:p>
        </p:txBody>
      </p:sp>
    </p:spTree>
    <p:extLst>
      <p:ext uri="{BB962C8B-B14F-4D97-AF65-F5344CB8AC3E}">
        <p14:creationId xmlns:p14="http://schemas.microsoft.com/office/powerpoint/2010/main" val="15162838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338" y="323299"/>
            <a:ext cx="3561926" cy="1375900"/>
          </a:xfrm>
        </p:spPr>
        <p:txBody>
          <a:bodyPr anchor="b"/>
          <a:lstStyle>
            <a:lvl1pPr algn="l">
              <a:defRPr sz="1776" b="1"/>
            </a:lvl1pPr>
          </a:lstStyle>
          <a:p>
            <a:r>
              <a:rPr lang="en-US"/>
              <a:t>Click to edit Master title style</a:t>
            </a:r>
            <a:endParaRPr lang="el-GR"/>
          </a:p>
        </p:txBody>
      </p:sp>
      <p:sp>
        <p:nvSpPr>
          <p:cNvPr id="3" name="Content Placeholder 2"/>
          <p:cNvSpPr>
            <a:spLocks noGrp="1"/>
          </p:cNvSpPr>
          <p:nvPr>
            <p:ph idx="1"/>
          </p:nvPr>
        </p:nvSpPr>
        <p:spPr>
          <a:xfrm>
            <a:off x="4232960" y="323302"/>
            <a:ext cx="6052454" cy="6930249"/>
          </a:xfrm>
        </p:spPr>
        <p:txBody>
          <a:bodyPr/>
          <a:lstStyle>
            <a:lvl1pPr>
              <a:defRPr sz="2842"/>
            </a:lvl1pPr>
            <a:lvl2pPr>
              <a:defRPr sz="2486"/>
            </a:lvl2pPr>
            <a:lvl3pPr>
              <a:defRPr sz="2131"/>
            </a:lvl3pPr>
            <a:lvl4pPr>
              <a:defRPr sz="1776"/>
            </a:lvl4pPr>
            <a:lvl5pPr>
              <a:defRPr sz="1776"/>
            </a:lvl5pPr>
            <a:lvl6pPr>
              <a:defRPr sz="1776"/>
            </a:lvl6pPr>
            <a:lvl7pPr>
              <a:defRPr sz="1776"/>
            </a:lvl7pPr>
            <a:lvl8pPr>
              <a:defRPr sz="1776"/>
            </a:lvl8pPr>
            <a:lvl9pPr>
              <a:defRPr sz="177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541338" y="1699201"/>
            <a:ext cx="3561926" cy="5554349"/>
          </a:xfrm>
        </p:spPr>
        <p:txBody>
          <a:bodyPr/>
          <a:lstStyle>
            <a:lvl1pPr marL="0" indent="0">
              <a:buNone/>
              <a:defRPr sz="1243"/>
            </a:lvl1pPr>
            <a:lvl2pPr marL="405998" indent="0">
              <a:buNone/>
              <a:defRPr sz="1066"/>
            </a:lvl2pPr>
            <a:lvl3pPr marL="811998" indent="0">
              <a:buNone/>
              <a:defRPr sz="888"/>
            </a:lvl3pPr>
            <a:lvl4pPr marL="1217996" indent="0">
              <a:buNone/>
              <a:defRPr sz="799"/>
            </a:lvl4pPr>
            <a:lvl5pPr marL="1623996" indent="0">
              <a:buNone/>
              <a:defRPr sz="799"/>
            </a:lvl5pPr>
            <a:lvl6pPr marL="2029994" indent="0">
              <a:buNone/>
              <a:defRPr sz="799"/>
            </a:lvl6pPr>
            <a:lvl7pPr marL="2435994" indent="0">
              <a:buNone/>
              <a:defRPr sz="799"/>
            </a:lvl7pPr>
            <a:lvl8pPr marL="2841992" indent="0">
              <a:buNone/>
              <a:defRPr sz="799"/>
            </a:lvl8pPr>
            <a:lvl9pPr marL="3247990" indent="0">
              <a:buNone/>
              <a:defRPr sz="799"/>
            </a:lvl9pPr>
          </a:lstStyle>
          <a:p>
            <a:pPr lvl="0"/>
            <a:r>
              <a:rPr lang="en-US"/>
              <a:t>Click to edit Master text styles</a:t>
            </a:r>
          </a:p>
        </p:txBody>
      </p:sp>
      <p:sp>
        <p:nvSpPr>
          <p:cNvPr id="5" name="Date Placeholder 4"/>
          <p:cNvSpPr>
            <a:spLocks noGrp="1"/>
          </p:cNvSpPr>
          <p:nvPr>
            <p:ph type="dt" sz="half" idx="10"/>
          </p:nvPr>
        </p:nvSpPr>
        <p:spPr/>
        <p:txBody>
          <a:bodyPr/>
          <a:lstStyle/>
          <a:p>
            <a:fld id="{79C6D00A-B865-405E-AE51-4C83ED671E74}"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5A07AA-7A5D-4778-A7E4-4A6E379E3C41}" type="slidenum">
              <a:rPr lang="en-US" smtClean="0"/>
              <a:t>‹#›</a:t>
            </a:fld>
            <a:endParaRPr lang="en-US"/>
          </a:p>
        </p:txBody>
      </p:sp>
    </p:spTree>
    <p:extLst>
      <p:ext uri="{BB962C8B-B14F-4D97-AF65-F5344CB8AC3E}">
        <p14:creationId xmlns:p14="http://schemas.microsoft.com/office/powerpoint/2010/main" val="12802654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22119" y="5684044"/>
            <a:ext cx="6496050" cy="671034"/>
          </a:xfrm>
        </p:spPr>
        <p:txBody>
          <a:bodyPr anchor="b"/>
          <a:lstStyle>
            <a:lvl1pPr algn="l">
              <a:defRPr sz="1776" b="1"/>
            </a:lvl1pPr>
          </a:lstStyle>
          <a:p>
            <a:r>
              <a:rPr lang="en-US"/>
              <a:t>Click to edit Master title style</a:t>
            </a:r>
            <a:endParaRPr lang="el-GR"/>
          </a:p>
        </p:txBody>
      </p:sp>
      <p:sp>
        <p:nvSpPr>
          <p:cNvPr id="3" name="Picture Placeholder 2"/>
          <p:cNvSpPr>
            <a:spLocks noGrp="1"/>
          </p:cNvSpPr>
          <p:nvPr>
            <p:ph type="pic" idx="1"/>
          </p:nvPr>
        </p:nvSpPr>
        <p:spPr>
          <a:xfrm>
            <a:off x="2122119" y="725543"/>
            <a:ext cx="6496050" cy="4872038"/>
          </a:xfrm>
        </p:spPr>
        <p:txBody>
          <a:bodyPr/>
          <a:lstStyle>
            <a:lvl1pPr marL="0" indent="0">
              <a:buNone/>
              <a:defRPr sz="2842"/>
            </a:lvl1pPr>
            <a:lvl2pPr marL="405998" indent="0">
              <a:buNone/>
              <a:defRPr sz="2486"/>
            </a:lvl2pPr>
            <a:lvl3pPr marL="811998" indent="0">
              <a:buNone/>
              <a:defRPr sz="2131"/>
            </a:lvl3pPr>
            <a:lvl4pPr marL="1217996" indent="0">
              <a:buNone/>
              <a:defRPr sz="1776"/>
            </a:lvl4pPr>
            <a:lvl5pPr marL="1623996" indent="0">
              <a:buNone/>
              <a:defRPr sz="1776"/>
            </a:lvl5pPr>
            <a:lvl6pPr marL="2029994" indent="0">
              <a:buNone/>
              <a:defRPr sz="1776"/>
            </a:lvl6pPr>
            <a:lvl7pPr marL="2435994" indent="0">
              <a:buNone/>
              <a:defRPr sz="1776"/>
            </a:lvl7pPr>
            <a:lvl8pPr marL="2841992" indent="0">
              <a:buNone/>
              <a:defRPr sz="1776"/>
            </a:lvl8pPr>
            <a:lvl9pPr marL="3247990" indent="0">
              <a:buNone/>
              <a:defRPr sz="1776"/>
            </a:lvl9pPr>
          </a:lstStyle>
          <a:p>
            <a:endParaRPr lang="el-GR"/>
          </a:p>
        </p:txBody>
      </p:sp>
      <p:sp>
        <p:nvSpPr>
          <p:cNvPr id="4" name="Text Placeholder 3"/>
          <p:cNvSpPr>
            <a:spLocks noGrp="1"/>
          </p:cNvSpPr>
          <p:nvPr>
            <p:ph type="body" sz="half" idx="2"/>
          </p:nvPr>
        </p:nvSpPr>
        <p:spPr>
          <a:xfrm>
            <a:off x="2122119" y="6355080"/>
            <a:ext cx="6496050" cy="952979"/>
          </a:xfrm>
        </p:spPr>
        <p:txBody>
          <a:bodyPr/>
          <a:lstStyle>
            <a:lvl1pPr marL="0" indent="0">
              <a:buNone/>
              <a:defRPr sz="1243"/>
            </a:lvl1pPr>
            <a:lvl2pPr marL="405998" indent="0">
              <a:buNone/>
              <a:defRPr sz="1066"/>
            </a:lvl2pPr>
            <a:lvl3pPr marL="811998" indent="0">
              <a:buNone/>
              <a:defRPr sz="888"/>
            </a:lvl3pPr>
            <a:lvl4pPr marL="1217996" indent="0">
              <a:buNone/>
              <a:defRPr sz="799"/>
            </a:lvl4pPr>
            <a:lvl5pPr marL="1623996" indent="0">
              <a:buNone/>
              <a:defRPr sz="799"/>
            </a:lvl5pPr>
            <a:lvl6pPr marL="2029994" indent="0">
              <a:buNone/>
              <a:defRPr sz="799"/>
            </a:lvl6pPr>
            <a:lvl7pPr marL="2435994" indent="0">
              <a:buNone/>
              <a:defRPr sz="799"/>
            </a:lvl7pPr>
            <a:lvl8pPr marL="2841992" indent="0">
              <a:buNone/>
              <a:defRPr sz="799"/>
            </a:lvl8pPr>
            <a:lvl9pPr marL="3247990" indent="0">
              <a:buNone/>
              <a:defRPr sz="799"/>
            </a:lvl9pPr>
          </a:lstStyle>
          <a:p>
            <a:pPr lvl="0"/>
            <a:r>
              <a:rPr lang="en-US"/>
              <a:t>Click to edit Master text styles</a:t>
            </a:r>
          </a:p>
        </p:txBody>
      </p:sp>
      <p:sp>
        <p:nvSpPr>
          <p:cNvPr id="5" name="Date Placeholder 4"/>
          <p:cNvSpPr>
            <a:spLocks noGrp="1"/>
          </p:cNvSpPr>
          <p:nvPr>
            <p:ph type="dt" sz="half" idx="10"/>
          </p:nvPr>
        </p:nvSpPr>
        <p:spPr/>
        <p:txBody>
          <a:bodyPr/>
          <a:lstStyle/>
          <a:p>
            <a:fld id="{79C6D00A-B865-405E-AE51-4C83ED671E74}"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5A07AA-7A5D-4778-A7E4-4A6E379E3C41}" type="slidenum">
              <a:rPr lang="en-US" smtClean="0"/>
              <a:t>‹#›</a:t>
            </a:fld>
            <a:endParaRPr lang="en-US"/>
          </a:p>
        </p:txBody>
      </p:sp>
    </p:spTree>
    <p:extLst>
      <p:ext uri="{BB962C8B-B14F-4D97-AF65-F5344CB8AC3E}">
        <p14:creationId xmlns:p14="http://schemas.microsoft.com/office/powerpoint/2010/main" val="21903331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79C6D00A-B865-405E-AE51-4C83ED671E74}"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5A07AA-7A5D-4778-A7E4-4A6E379E3C41}" type="slidenum">
              <a:rPr lang="en-US" smtClean="0"/>
              <a:t>‹#›</a:t>
            </a:fld>
            <a:endParaRPr lang="en-US"/>
          </a:p>
        </p:txBody>
      </p:sp>
    </p:spTree>
    <p:extLst>
      <p:ext uri="{BB962C8B-B14F-4D97-AF65-F5344CB8AC3E}">
        <p14:creationId xmlns:p14="http://schemas.microsoft.com/office/powerpoint/2010/main" val="6948153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49396" y="325182"/>
            <a:ext cx="2436019" cy="6928369"/>
          </a:xfrm>
        </p:spPr>
        <p:txBody>
          <a:bodyPr vert="eaVert"/>
          <a:lstStyle/>
          <a:p>
            <a:r>
              <a:rPr lang="en-US"/>
              <a:t>Click to edit Master title style</a:t>
            </a:r>
            <a:endParaRPr lang="el-GR"/>
          </a:p>
        </p:txBody>
      </p:sp>
      <p:sp>
        <p:nvSpPr>
          <p:cNvPr id="3" name="Vertical Text Placeholder 2"/>
          <p:cNvSpPr>
            <a:spLocks noGrp="1"/>
          </p:cNvSpPr>
          <p:nvPr>
            <p:ph type="body" orient="vert" idx="1"/>
          </p:nvPr>
        </p:nvSpPr>
        <p:spPr>
          <a:xfrm>
            <a:off x="541338" y="325182"/>
            <a:ext cx="7127610" cy="692836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79C6D00A-B865-405E-AE51-4C83ED671E74}"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5A07AA-7A5D-4778-A7E4-4A6E379E3C41}" type="slidenum">
              <a:rPr lang="en-US" smtClean="0"/>
              <a:t>‹#›</a:t>
            </a:fld>
            <a:endParaRPr lang="en-US"/>
          </a:p>
        </p:txBody>
      </p:sp>
    </p:spTree>
    <p:extLst>
      <p:ext uri="{BB962C8B-B14F-4D97-AF65-F5344CB8AC3E}">
        <p14:creationId xmlns:p14="http://schemas.microsoft.com/office/powerpoint/2010/main" val="2639446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a:xfrm>
            <a:off x="541337" y="325179"/>
            <a:ext cx="8841846" cy="409733"/>
          </a:xfrm>
        </p:spPr>
        <p:txBody>
          <a:bodyPr>
            <a:normAutofit/>
          </a:bodyPr>
          <a:lstStyle>
            <a:lvl1pPr algn="ctr">
              <a:defRPr sz="1421"/>
            </a:lvl1pPr>
          </a:lstStyle>
          <a:p>
            <a:r>
              <a:rPr kumimoji="0" lang="en-US" dirty="0"/>
              <a:t>Click to edit Master title style</a:t>
            </a:r>
          </a:p>
        </p:txBody>
      </p:sp>
      <p:sp>
        <p:nvSpPr>
          <p:cNvPr id="3" name="Content Placeholder 2"/>
          <p:cNvSpPr>
            <a:spLocks noGrp="1"/>
          </p:cNvSpPr>
          <p:nvPr>
            <p:ph sz="half" idx="1"/>
          </p:nvPr>
        </p:nvSpPr>
        <p:spPr>
          <a:xfrm>
            <a:off x="553585" y="905433"/>
            <a:ext cx="4330700" cy="2813563"/>
          </a:xfrm>
        </p:spPr>
        <p:txBody>
          <a:bodyPr/>
          <a:lstStyle>
            <a:lvl1pPr>
              <a:defRPr sz="2309"/>
            </a:lvl1pPr>
            <a:lvl2pPr>
              <a:defRPr sz="1954"/>
            </a:lvl2pPr>
            <a:lvl3pPr>
              <a:defRPr sz="1776"/>
            </a:lvl3pPr>
            <a:lvl4pPr>
              <a:defRPr sz="1598"/>
            </a:lvl4pPr>
            <a:lvl5pPr>
              <a:defRPr sz="1598"/>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79C6D00A-B865-405E-AE51-4C83ED671E74}"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5A07AA-7A5D-4778-A7E4-4A6E379E3C41}" type="slidenum">
              <a:rPr lang="en-US" smtClean="0"/>
              <a:t>‹#›</a:t>
            </a:fld>
            <a:endParaRPr lang="en-US"/>
          </a:p>
        </p:txBody>
      </p:sp>
      <p:sp>
        <p:nvSpPr>
          <p:cNvPr id="8" name="Content Placeholder 2"/>
          <p:cNvSpPr>
            <a:spLocks noGrp="1"/>
          </p:cNvSpPr>
          <p:nvPr>
            <p:ph sz="half" idx="13"/>
          </p:nvPr>
        </p:nvSpPr>
        <p:spPr>
          <a:xfrm>
            <a:off x="5072337" y="3804253"/>
            <a:ext cx="4330700" cy="2813563"/>
          </a:xfrm>
        </p:spPr>
        <p:txBody>
          <a:bodyPr/>
          <a:lstStyle>
            <a:lvl1pPr>
              <a:defRPr sz="2309"/>
            </a:lvl1pPr>
            <a:lvl2pPr>
              <a:defRPr sz="1954"/>
            </a:lvl2pPr>
            <a:lvl3pPr>
              <a:defRPr sz="1776"/>
            </a:lvl3pPr>
            <a:lvl4pPr>
              <a:defRPr sz="1598"/>
            </a:lvl4pPr>
            <a:lvl5pPr>
              <a:defRPr sz="1598"/>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Content Placeholder 2"/>
          <p:cNvSpPr>
            <a:spLocks noGrp="1"/>
          </p:cNvSpPr>
          <p:nvPr>
            <p:ph sz="half" idx="14"/>
          </p:nvPr>
        </p:nvSpPr>
        <p:spPr>
          <a:xfrm>
            <a:off x="5072337" y="905433"/>
            <a:ext cx="4330700" cy="2813563"/>
          </a:xfrm>
        </p:spPr>
        <p:txBody>
          <a:bodyPr/>
          <a:lstStyle>
            <a:lvl1pPr>
              <a:defRPr sz="2309"/>
            </a:lvl1pPr>
            <a:lvl2pPr>
              <a:defRPr sz="1954"/>
            </a:lvl2pPr>
            <a:lvl3pPr>
              <a:defRPr sz="1776"/>
            </a:lvl3pPr>
            <a:lvl4pPr>
              <a:defRPr sz="1598"/>
            </a:lvl4pPr>
            <a:lvl5pPr>
              <a:defRPr sz="1598"/>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Content Placeholder 2"/>
          <p:cNvSpPr>
            <a:spLocks noGrp="1"/>
          </p:cNvSpPr>
          <p:nvPr>
            <p:ph sz="half" idx="15"/>
          </p:nvPr>
        </p:nvSpPr>
        <p:spPr>
          <a:xfrm>
            <a:off x="553585" y="3804253"/>
            <a:ext cx="4330700" cy="2813563"/>
          </a:xfrm>
        </p:spPr>
        <p:txBody>
          <a:bodyPr/>
          <a:lstStyle>
            <a:lvl1pPr>
              <a:defRPr sz="2309"/>
            </a:lvl1pPr>
            <a:lvl2pPr>
              <a:defRPr sz="1954"/>
            </a:lvl2pPr>
            <a:lvl3pPr>
              <a:defRPr sz="1776"/>
            </a:lvl3pPr>
            <a:lvl4pPr>
              <a:defRPr sz="1598"/>
            </a:lvl4pPr>
            <a:lvl5pPr>
              <a:defRPr sz="1598"/>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7555088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2006" y="2522491"/>
            <a:ext cx="9202738" cy="1740551"/>
          </a:xfrm>
        </p:spPr>
        <p:txBody>
          <a:bodyPr/>
          <a:lstStyle/>
          <a:p>
            <a:r>
              <a:rPr lang="en-US"/>
              <a:t>Click to edit Master title style</a:t>
            </a:r>
            <a:endParaRPr lang="el-GR"/>
          </a:p>
        </p:txBody>
      </p:sp>
      <p:sp>
        <p:nvSpPr>
          <p:cNvPr id="3" name="Subtitle 2"/>
          <p:cNvSpPr>
            <a:spLocks noGrp="1"/>
          </p:cNvSpPr>
          <p:nvPr>
            <p:ph type="subTitle" idx="1"/>
          </p:nvPr>
        </p:nvSpPr>
        <p:spPr>
          <a:xfrm>
            <a:off x="1624016" y="4601369"/>
            <a:ext cx="7578725" cy="2075127"/>
          </a:xfrm>
        </p:spPr>
        <p:txBody>
          <a:bodyPr/>
          <a:lstStyle>
            <a:lvl1pPr marL="0" indent="0" algn="ctr">
              <a:buNone/>
              <a:defRPr>
                <a:solidFill>
                  <a:schemeClr val="tx1">
                    <a:tint val="75000"/>
                  </a:schemeClr>
                </a:solidFill>
              </a:defRPr>
            </a:lvl1pPr>
            <a:lvl2pPr marL="540900" indent="0" algn="ctr">
              <a:buNone/>
              <a:defRPr>
                <a:solidFill>
                  <a:schemeClr val="tx1">
                    <a:tint val="75000"/>
                  </a:schemeClr>
                </a:solidFill>
              </a:defRPr>
            </a:lvl2pPr>
            <a:lvl3pPr marL="1081799" indent="0" algn="ctr">
              <a:buNone/>
              <a:defRPr>
                <a:solidFill>
                  <a:schemeClr val="tx1">
                    <a:tint val="75000"/>
                  </a:schemeClr>
                </a:solidFill>
              </a:defRPr>
            </a:lvl3pPr>
            <a:lvl4pPr marL="1622702" indent="0" algn="ctr">
              <a:buNone/>
              <a:defRPr>
                <a:solidFill>
                  <a:schemeClr val="tx1">
                    <a:tint val="75000"/>
                  </a:schemeClr>
                </a:solidFill>
              </a:defRPr>
            </a:lvl4pPr>
            <a:lvl5pPr marL="2163601" indent="0" algn="ctr">
              <a:buNone/>
              <a:defRPr>
                <a:solidFill>
                  <a:schemeClr val="tx1">
                    <a:tint val="75000"/>
                  </a:schemeClr>
                </a:solidFill>
              </a:defRPr>
            </a:lvl5pPr>
            <a:lvl6pPr marL="2704502" indent="0" algn="ctr">
              <a:buNone/>
              <a:defRPr>
                <a:solidFill>
                  <a:schemeClr val="tx1">
                    <a:tint val="75000"/>
                  </a:schemeClr>
                </a:solidFill>
              </a:defRPr>
            </a:lvl6pPr>
            <a:lvl7pPr marL="3245404" indent="0" algn="ctr">
              <a:buNone/>
              <a:defRPr>
                <a:solidFill>
                  <a:schemeClr val="tx1">
                    <a:tint val="75000"/>
                  </a:schemeClr>
                </a:solidFill>
              </a:defRPr>
            </a:lvl7pPr>
            <a:lvl8pPr marL="3786305" indent="0" algn="ctr">
              <a:buNone/>
              <a:defRPr>
                <a:solidFill>
                  <a:schemeClr val="tx1">
                    <a:tint val="75000"/>
                  </a:schemeClr>
                </a:solidFill>
              </a:defRPr>
            </a:lvl8pPr>
            <a:lvl9pPr marL="4327204" indent="0" algn="ctr">
              <a:buNone/>
              <a:defRPr>
                <a:solidFill>
                  <a:schemeClr val="tx1">
                    <a:tint val="75000"/>
                  </a:schemeClr>
                </a:solidFill>
              </a:defRPr>
            </a:lvl9pPr>
          </a:lstStyle>
          <a:p>
            <a:r>
              <a:rPr lang="en-US"/>
              <a:t>Click to edit Master subtitle style</a:t>
            </a:r>
            <a:endParaRPr lang="el-GR"/>
          </a:p>
        </p:txBody>
      </p:sp>
      <p:sp>
        <p:nvSpPr>
          <p:cNvPr id="4" name="Date Placeholder 3"/>
          <p:cNvSpPr>
            <a:spLocks noGrp="1"/>
          </p:cNvSpPr>
          <p:nvPr>
            <p:ph type="dt" sz="half" idx="10"/>
          </p:nvPr>
        </p:nvSpPr>
        <p:spPr/>
        <p:txBody>
          <a:bodyPr/>
          <a:lstStyle/>
          <a:p>
            <a:fld id="{1C552EE3-C1F9-4E04-98AE-3A0BA72F0934}"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39146200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1C552EE3-C1F9-4E04-98AE-3A0BA72F0934}"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8132951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5238" y="5217901"/>
            <a:ext cx="9202738" cy="1612735"/>
          </a:xfrm>
        </p:spPr>
        <p:txBody>
          <a:bodyPr anchor="t"/>
          <a:lstStyle>
            <a:lvl1pPr algn="l">
              <a:defRPr sz="4700" b="1" cap="all"/>
            </a:lvl1pPr>
          </a:lstStyle>
          <a:p>
            <a:r>
              <a:rPr lang="en-US"/>
              <a:t>Click to edit Master title style</a:t>
            </a:r>
            <a:endParaRPr lang="el-GR"/>
          </a:p>
        </p:txBody>
      </p:sp>
      <p:sp>
        <p:nvSpPr>
          <p:cNvPr id="3" name="Text Placeholder 2"/>
          <p:cNvSpPr>
            <a:spLocks noGrp="1"/>
          </p:cNvSpPr>
          <p:nvPr>
            <p:ph type="body" idx="1"/>
          </p:nvPr>
        </p:nvSpPr>
        <p:spPr>
          <a:xfrm>
            <a:off x="855238" y="3441638"/>
            <a:ext cx="9202738" cy="1776263"/>
          </a:xfrm>
        </p:spPr>
        <p:txBody>
          <a:bodyPr anchor="b"/>
          <a:lstStyle>
            <a:lvl1pPr marL="0" indent="0">
              <a:buNone/>
              <a:defRPr sz="2400">
                <a:solidFill>
                  <a:schemeClr val="tx1">
                    <a:tint val="75000"/>
                  </a:schemeClr>
                </a:solidFill>
              </a:defRPr>
            </a:lvl1pPr>
            <a:lvl2pPr marL="540900" indent="0">
              <a:buNone/>
              <a:defRPr sz="2100">
                <a:solidFill>
                  <a:schemeClr val="tx1">
                    <a:tint val="75000"/>
                  </a:schemeClr>
                </a:solidFill>
              </a:defRPr>
            </a:lvl2pPr>
            <a:lvl3pPr marL="1081799" indent="0">
              <a:buNone/>
              <a:defRPr sz="1900">
                <a:solidFill>
                  <a:schemeClr val="tx1">
                    <a:tint val="75000"/>
                  </a:schemeClr>
                </a:solidFill>
              </a:defRPr>
            </a:lvl3pPr>
            <a:lvl4pPr marL="1622702" indent="0">
              <a:buNone/>
              <a:defRPr sz="1700">
                <a:solidFill>
                  <a:schemeClr val="tx1">
                    <a:tint val="75000"/>
                  </a:schemeClr>
                </a:solidFill>
              </a:defRPr>
            </a:lvl4pPr>
            <a:lvl5pPr marL="2163601" indent="0">
              <a:buNone/>
              <a:defRPr sz="1700">
                <a:solidFill>
                  <a:schemeClr val="tx1">
                    <a:tint val="75000"/>
                  </a:schemeClr>
                </a:solidFill>
              </a:defRPr>
            </a:lvl5pPr>
            <a:lvl6pPr marL="2704502" indent="0">
              <a:buNone/>
              <a:defRPr sz="1700">
                <a:solidFill>
                  <a:schemeClr val="tx1">
                    <a:tint val="75000"/>
                  </a:schemeClr>
                </a:solidFill>
              </a:defRPr>
            </a:lvl6pPr>
            <a:lvl7pPr marL="3245404" indent="0">
              <a:buNone/>
              <a:defRPr sz="1700">
                <a:solidFill>
                  <a:schemeClr val="tx1">
                    <a:tint val="75000"/>
                  </a:schemeClr>
                </a:solidFill>
              </a:defRPr>
            </a:lvl7pPr>
            <a:lvl8pPr marL="3786305" indent="0">
              <a:buNone/>
              <a:defRPr sz="1700">
                <a:solidFill>
                  <a:schemeClr val="tx1">
                    <a:tint val="75000"/>
                  </a:schemeClr>
                </a:solidFill>
              </a:defRPr>
            </a:lvl8pPr>
            <a:lvl9pPr marL="4327204" indent="0">
              <a:buNone/>
              <a:defRPr sz="1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552EE3-C1F9-4E04-98AE-3A0BA72F0934}"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42946836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640961" y="2244298"/>
            <a:ext cx="5678404" cy="6343800"/>
          </a:xfrm>
        </p:spPr>
        <p:txBody>
          <a:bodyPr/>
          <a:lstStyle>
            <a:lvl1pPr>
              <a:defRPr sz="3300"/>
            </a:lvl1pPr>
            <a:lvl2pPr>
              <a:defRPr sz="28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6499809" y="2244298"/>
            <a:ext cx="5678405" cy="6343800"/>
          </a:xfrm>
        </p:spPr>
        <p:txBody>
          <a:bodyPr/>
          <a:lstStyle>
            <a:lvl1pPr>
              <a:defRPr sz="3300"/>
            </a:lvl1pPr>
            <a:lvl2pPr>
              <a:defRPr sz="28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p:cNvSpPr>
            <a:spLocks noGrp="1"/>
          </p:cNvSpPr>
          <p:nvPr>
            <p:ph type="dt" sz="half" idx="10"/>
          </p:nvPr>
        </p:nvSpPr>
        <p:spPr/>
        <p:txBody>
          <a:bodyPr/>
          <a:lstStyle/>
          <a:p>
            <a:fld id="{1C552EE3-C1F9-4E04-98AE-3A0BA72F0934}"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42845410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1341" y="325179"/>
            <a:ext cx="9744075" cy="1353344"/>
          </a:xfrm>
        </p:spPr>
        <p:txBody>
          <a:bodyPr/>
          <a:lstStyle>
            <a:lvl1pPr>
              <a:defRPr/>
            </a:lvl1pPr>
          </a:lstStyle>
          <a:p>
            <a:r>
              <a:rPr lang="en-US"/>
              <a:t>Click to edit Master title style</a:t>
            </a:r>
            <a:endParaRPr lang="el-GR"/>
          </a:p>
        </p:txBody>
      </p:sp>
      <p:sp>
        <p:nvSpPr>
          <p:cNvPr id="3" name="Text Placeholder 2"/>
          <p:cNvSpPr>
            <a:spLocks noGrp="1"/>
          </p:cNvSpPr>
          <p:nvPr>
            <p:ph type="body" idx="1"/>
          </p:nvPr>
        </p:nvSpPr>
        <p:spPr>
          <a:xfrm>
            <a:off x="541337" y="1817617"/>
            <a:ext cx="4783695" cy="757496"/>
          </a:xfrm>
        </p:spPr>
        <p:txBody>
          <a:bodyPr anchor="b"/>
          <a:lstStyle>
            <a:lvl1pPr marL="0" indent="0">
              <a:buNone/>
              <a:defRPr sz="2800" b="1"/>
            </a:lvl1pPr>
            <a:lvl2pPr marL="540900" indent="0">
              <a:buNone/>
              <a:defRPr sz="2400" b="1"/>
            </a:lvl2pPr>
            <a:lvl3pPr marL="1081799" indent="0">
              <a:buNone/>
              <a:defRPr sz="2100" b="1"/>
            </a:lvl3pPr>
            <a:lvl4pPr marL="1622702" indent="0">
              <a:buNone/>
              <a:defRPr sz="1900" b="1"/>
            </a:lvl4pPr>
            <a:lvl5pPr marL="2163601" indent="0">
              <a:buNone/>
              <a:defRPr sz="1900" b="1"/>
            </a:lvl5pPr>
            <a:lvl6pPr marL="2704502" indent="0">
              <a:buNone/>
              <a:defRPr sz="1900" b="1"/>
            </a:lvl6pPr>
            <a:lvl7pPr marL="3245404" indent="0">
              <a:buNone/>
              <a:defRPr sz="1900" b="1"/>
            </a:lvl7pPr>
            <a:lvl8pPr marL="3786305" indent="0">
              <a:buNone/>
              <a:defRPr sz="1900" b="1"/>
            </a:lvl8pPr>
            <a:lvl9pPr marL="4327204" indent="0">
              <a:buNone/>
              <a:defRPr sz="1900" b="1"/>
            </a:lvl9pPr>
          </a:lstStyle>
          <a:p>
            <a:pPr lvl="0"/>
            <a:r>
              <a:rPr lang="en-US"/>
              <a:t>Click to edit Master text styles</a:t>
            </a:r>
          </a:p>
        </p:txBody>
      </p:sp>
      <p:sp>
        <p:nvSpPr>
          <p:cNvPr id="4" name="Content Placeholder 3"/>
          <p:cNvSpPr>
            <a:spLocks noGrp="1"/>
          </p:cNvSpPr>
          <p:nvPr>
            <p:ph sz="half" idx="2"/>
          </p:nvPr>
        </p:nvSpPr>
        <p:spPr>
          <a:xfrm>
            <a:off x="541337" y="2575115"/>
            <a:ext cx="4783695" cy="4678435"/>
          </a:xfrm>
        </p:spPr>
        <p:txBody>
          <a:bodyPr/>
          <a:lstStyle>
            <a:lvl1pPr>
              <a:defRPr sz="28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5499839" y="1817617"/>
            <a:ext cx="4785574" cy="757496"/>
          </a:xfrm>
        </p:spPr>
        <p:txBody>
          <a:bodyPr anchor="b"/>
          <a:lstStyle>
            <a:lvl1pPr marL="0" indent="0">
              <a:buNone/>
              <a:defRPr sz="2800" b="1"/>
            </a:lvl1pPr>
            <a:lvl2pPr marL="540900" indent="0">
              <a:buNone/>
              <a:defRPr sz="2400" b="1"/>
            </a:lvl2pPr>
            <a:lvl3pPr marL="1081799" indent="0">
              <a:buNone/>
              <a:defRPr sz="2100" b="1"/>
            </a:lvl3pPr>
            <a:lvl4pPr marL="1622702" indent="0">
              <a:buNone/>
              <a:defRPr sz="1900" b="1"/>
            </a:lvl4pPr>
            <a:lvl5pPr marL="2163601" indent="0">
              <a:buNone/>
              <a:defRPr sz="1900" b="1"/>
            </a:lvl5pPr>
            <a:lvl6pPr marL="2704502" indent="0">
              <a:buNone/>
              <a:defRPr sz="1900" b="1"/>
            </a:lvl6pPr>
            <a:lvl7pPr marL="3245404" indent="0">
              <a:buNone/>
              <a:defRPr sz="1900" b="1"/>
            </a:lvl7pPr>
            <a:lvl8pPr marL="3786305" indent="0">
              <a:buNone/>
              <a:defRPr sz="1900" b="1"/>
            </a:lvl8pPr>
            <a:lvl9pPr marL="4327204" indent="0">
              <a:buNone/>
              <a:defRPr sz="1900" b="1"/>
            </a:lvl9pPr>
          </a:lstStyle>
          <a:p>
            <a:pPr lvl="0"/>
            <a:r>
              <a:rPr lang="en-US"/>
              <a:t>Click to edit Master text styles</a:t>
            </a:r>
          </a:p>
        </p:txBody>
      </p:sp>
      <p:sp>
        <p:nvSpPr>
          <p:cNvPr id="6" name="Content Placeholder 5"/>
          <p:cNvSpPr>
            <a:spLocks noGrp="1"/>
          </p:cNvSpPr>
          <p:nvPr>
            <p:ph sz="quarter" idx="4"/>
          </p:nvPr>
        </p:nvSpPr>
        <p:spPr>
          <a:xfrm>
            <a:off x="5499839" y="2575115"/>
            <a:ext cx="4785574" cy="4678435"/>
          </a:xfrm>
        </p:spPr>
        <p:txBody>
          <a:bodyPr/>
          <a:lstStyle>
            <a:lvl1pPr>
              <a:defRPr sz="28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p:cNvSpPr>
            <a:spLocks noGrp="1"/>
          </p:cNvSpPr>
          <p:nvPr>
            <p:ph type="dt" sz="half" idx="10"/>
          </p:nvPr>
        </p:nvSpPr>
        <p:spPr/>
        <p:txBody>
          <a:bodyPr/>
          <a:lstStyle/>
          <a:p>
            <a:fld id="{1C552EE3-C1F9-4E04-98AE-3A0BA72F0934}" type="datetimeFigureOut">
              <a:rPr lang="en-US" smtClean="0"/>
              <a:t>4/25/2024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35665914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Date Placeholder 2"/>
          <p:cNvSpPr>
            <a:spLocks noGrp="1"/>
          </p:cNvSpPr>
          <p:nvPr>
            <p:ph type="dt" sz="half" idx="10"/>
          </p:nvPr>
        </p:nvSpPr>
        <p:spPr/>
        <p:txBody>
          <a:bodyPr/>
          <a:lstStyle/>
          <a:p>
            <a:fld id="{1C552EE3-C1F9-4E04-98AE-3A0BA72F0934}" type="datetimeFigureOut">
              <a:rPr lang="en-US" smtClean="0"/>
              <a:t>4/25/2024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2239724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552EE3-C1F9-4E04-98AE-3A0BA72F0934}" type="datetimeFigureOut">
              <a:rPr lang="en-US" smtClean="0"/>
              <a:t>4/25/2024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17179408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338" y="323299"/>
            <a:ext cx="3561926" cy="1375900"/>
          </a:xfrm>
        </p:spPr>
        <p:txBody>
          <a:bodyPr anchor="b"/>
          <a:lstStyle>
            <a:lvl1pPr algn="l">
              <a:defRPr sz="2400" b="1"/>
            </a:lvl1pPr>
          </a:lstStyle>
          <a:p>
            <a:r>
              <a:rPr lang="en-US"/>
              <a:t>Click to edit Master title style</a:t>
            </a:r>
            <a:endParaRPr lang="el-GR"/>
          </a:p>
        </p:txBody>
      </p:sp>
      <p:sp>
        <p:nvSpPr>
          <p:cNvPr id="3" name="Content Placeholder 2"/>
          <p:cNvSpPr>
            <a:spLocks noGrp="1"/>
          </p:cNvSpPr>
          <p:nvPr>
            <p:ph idx="1"/>
          </p:nvPr>
        </p:nvSpPr>
        <p:spPr>
          <a:xfrm>
            <a:off x="4232959" y="323308"/>
            <a:ext cx="6052454" cy="6930249"/>
          </a:xfrm>
        </p:spPr>
        <p:txBody>
          <a:bodyPr/>
          <a:lstStyle>
            <a:lvl1pPr>
              <a:defRPr sz="3800"/>
            </a:lvl1pPr>
            <a:lvl2pPr>
              <a:defRPr sz="3300"/>
            </a:lvl2pPr>
            <a:lvl3pPr>
              <a:defRPr sz="28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541338" y="1699207"/>
            <a:ext cx="3561926" cy="5554349"/>
          </a:xfrm>
        </p:spPr>
        <p:txBody>
          <a:bodyPr/>
          <a:lstStyle>
            <a:lvl1pPr marL="0" indent="0">
              <a:buNone/>
              <a:defRPr sz="1700"/>
            </a:lvl1pPr>
            <a:lvl2pPr marL="540900" indent="0">
              <a:buNone/>
              <a:defRPr sz="1400"/>
            </a:lvl2pPr>
            <a:lvl3pPr marL="1081799" indent="0">
              <a:buNone/>
              <a:defRPr sz="1200"/>
            </a:lvl3pPr>
            <a:lvl4pPr marL="1622702" indent="0">
              <a:buNone/>
              <a:defRPr sz="1100"/>
            </a:lvl4pPr>
            <a:lvl5pPr marL="2163601" indent="0">
              <a:buNone/>
              <a:defRPr sz="1100"/>
            </a:lvl5pPr>
            <a:lvl6pPr marL="2704502" indent="0">
              <a:buNone/>
              <a:defRPr sz="1100"/>
            </a:lvl6pPr>
            <a:lvl7pPr marL="3245404" indent="0">
              <a:buNone/>
              <a:defRPr sz="1100"/>
            </a:lvl7pPr>
            <a:lvl8pPr marL="3786305" indent="0">
              <a:buNone/>
              <a:defRPr sz="1100"/>
            </a:lvl8pPr>
            <a:lvl9pPr marL="4327204"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1C552EE3-C1F9-4E04-98AE-3A0BA72F0934}"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36811795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22119" y="5684044"/>
            <a:ext cx="6496050" cy="671034"/>
          </a:xfrm>
        </p:spPr>
        <p:txBody>
          <a:bodyPr anchor="b"/>
          <a:lstStyle>
            <a:lvl1pPr algn="l">
              <a:defRPr sz="2400" b="1"/>
            </a:lvl1pPr>
          </a:lstStyle>
          <a:p>
            <a:r>
              <a:rPr lang="en-US"/>
              <a:t>Click to edit Master title style</a:t>
            </a:r>
            <a:endParaRPr lang="el-GR"/>
          </a:p>
        </p:txBody>
      </p:sp>
      <p:sp>
        <p:nvSpPr>
          <p:cNvPr id="3" name="Picture Placeholder 2"/>
          <p:cNvSpPr>
            <a:spLocks noGrp="1"/>
          </p:cNvSpPr>
          <p:nvPr>
            <p:ph type="pic" idx="1"/>
          </p:nvPr>
        </p:nvSpPr>
        <p:spPr>
          <a:xfrm>
            <a:off x="2122119" y="725543"/>
            <a:ext cx="6496050" cy="4872038"/>
          </a:xfrm>
        </p:spPr>
        <p:txBody>
          <a:bodyPr/>
          <a:lstStyle>
            <a:lvl1pPr marL="0" indent="0">
              <a:buNone/>
              <a:defRPr sz="3800"/>
            </a:lvl1pPr>
            <a:lvl2pPr marL="540900" indent="0">
              <a:buNone/>
              <a:defRPr sz="3300"/>
            </a:lvl2pPr>
            <a:lvl3pPr marL="1081799" indent="0">
              <a:buNone/>
              <a:defRPr sz="2800"/>
            </a:lvl3pPr>
            <a:lvl4pPr marL="1622702" indent="0">
              <a:buNone/>
              <a:defRPr sz="2400"/>
            </a:lvl4pPr>
            <a:lvl5pPr marL="2163601" indent="0">
              <a:buNone/>
              <a:defRPr sz="2400"/>
            </a:lvl5pPr>
            <a:lvl6pPr marL="2704502" indent="0">
              <a:buNone/>
              <a:defRPr sz="2400"/>
            </a:lvl6pPr>
            <a:lvl7pPr marL="3245404" indent="0">
              <a:buNone/>
              <a:defRPr sz="2400"/>
            </a:lvl7pPr>
            <a:lvl8pPr marL="3786305" indent="0">
              <a:buNone/>
              <a:defRPr sz="2400"/>
            </a:lvl8pPr>
            <a:lvl9pPr marL="4327204" indent="0">
              <a:buNone/>
              <a:defRPr sz="2400"/>
            </a:lvl9pPr>
          </a:lstStyle>
          <a:p>
            <a:endParaRPr lang="el-GR"/>
          </a:p>
        </p:txBody>
      </p:sp>
      <p:sp>
        <p:nvSpPr>
          <p:cNvPr id="4" name="Text Placeholder 3"/>
          <p:cNvSpPr>
            <a:spLocks noGrp="1"/>
          </p:cNvSpPr>
          <p:nvPr>
            <p:ph type="body" sz="half" idx="2"/>
          </p:nvPr>
        </p:nvSpPr>
        <p:spPr>
          <a:xfrm>
            <a:off x="2122119" y="6355080"/>
            <a:ext cx="6496050" cy="952979"/>
          </a:xfrm>
        </p:spPr>
        <p:txBody>
          <a:bodyPr/>
          <a:lstStyle>
            <a:lvl1pPr marL="0" indent="0">
              <a:buNone/>
              <a:defRPr sz="1700"/>
            </a:lvl1pPr>
            <a:lvl2pPr marL="540900" indent="0">
              <a:buNone/>
              <a:defRPr sz="1400"/>
            </a:lvl2pPr>
            <a:lvl3pPr marL="1081799" indent="0">
              <a:buNone/>
              <a:defRPr sz="1200"/>
            </a:lvl3pPr>
            <a:lvl4pPr marL="1622702" indent="0">
              <a:buNone/>
              <a:defRPr sz="1100"/>
            </a:lvl4pPr>
            <a:lvl5pPr marL="2163601" indent="0">
              <a:buNone/>
              <a:defRPr sz="1100"/>
            </a:lvl5pPr>
            <a:lvl6pPr marL="2704502" indent="0">
              <a:buNone/>
              <a:defRPr sz="1100"/>
            </a:lvl6pPr>
            <a:lvl7pPr marL="3245404" indent="0">
              <a:buNone/>
              <a:defRPr sz="1100"/>
            </a:lvl7pPr>
            <a:lvl8pPr marL="3786305" indent="0">
              <a:buNone/>
              <a:defRPr sz="1100"/>
            </a:lvl8pPr>
            <a:lvl9pPr marL="4327204"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1C552EE3-C1F9-4E04-98AE-3A0BA72F0934}"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9312868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1C552EE3-C1F9-4E04-98AE-3A0BA72F0934}"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17238791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41" y="385329"/>
            <a:ext cx="2883374" cy="8202767"/>
          </a:xfrm>
        </p:spPr>
        <p:txBody>
          <a:bodyPr vert="eaVert"/>
          <a:lstStyle/>
          <a:p>
            <a:r>
              <a:rPr lang="en-US"/>
              <a:t>Click to edit Master title style</a:t>
            </a:r>
            <a:endParaRPr lang="el-GR"/>
          </a:p>
        </p:txBody>
      </p:sp>
      <p:sp>
        <p:nvSpPr>
          <p:cNvPr id="3" name="Vertical Text Placeholder 2"/>
          <p:cNvSpPr>
            <a:spLocks noGrp="1"/>
          </p:cNvSpPr>
          <p:nvPr>
            <p:ph type="body" orient="vert" idx="1"/>
          </p:nvPr>
        </p:nvSpPr>
        <p:spPr>
          <a:xfrm>
            <a:off x="640959" y="385329"/>
            <a:ext cx="8473436" cy="820276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1C552EE3-C1F9-4E04-98AE-3A0BA72F0934}"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31272170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2006" y="2522492"/>
            <a:ext cx="9202738" cy="1740551"/>
          </a:xfrm>
        </p:spPr>
        <p:txBody>
          <a:bodyPr/>
          <a:lstStyle/>
          <a:p>
            <a:r>
              <a:rPr lang="en-US"/>
              <a:t>Click to edit Master title style</a:t>
            </a:r>
            <a:endParaRPr lang="el-GR"/>
          </a:p>
        </p:txBody>
      </p:sp>
      <p:sp>
        <p:nvSpPr>
          <p:cNvPr id="3" name="Subtitle 2"/>
          <p:cNvSpPr>
            <a:spLocks noGrp="1"/>
          </p:cNvSpPr>
          <p:nvPr>
            <p:ph type="subTitle" idx="1"/>
          </p:nvPr>
        </p:nvSpPr>
        <p:spPr>
          <a:xfrm>
            <a:off x="1624016" y="4601369"/>
            <a:ext cx="7578725" cy="2075127"/>
          </a:xfrm>
        </p:spPr>
        <p:txBody>
          <a:bodyPr/>
          <a:lstStyle>
            <a:lvl1pPr marL="0" indent="0" algn="ctr">
              <a:buNone/>
              <a:defRPr>
                <a:solidFill>
                  <a:schemeClr val="tx1">
                    <a:tint val="75000"/>
                  </a:schemeClr>
                </a:solidFill>
              </a:defRPr>
            </a:lvl1pPr>
            <a:lvl2pPr marL="540903" indent="0" algn="ctr">
              <a:buNone/>
              <a:defRPr>
                <a:solidFill>
                  <a:schemeClr val="tx1">
                    <a:tint val="75000"/>
                  </a:schemeClr>
                </a:solidFill>
              </a:defRPr>
            </a:lvl2pPr>
            <a:lvl3pPr marL="1081805" indent="0" algn="ctr">
              <a:buNone/>
              <a:defRPr>
                <a:solidFill>
                  <a:schemeClr val="tx1">
                    <a:tint val="75000"/>
                  </a:schemeClr>
                </a:solidFill>
              </a:defRPr>
            </a:lvl3pPr>
            <a:lvl4pPr marL="1622712" indent="0" algn="ctr">
              <a:buNone/>
              <a:defRPr>
                <a:solidFill>
                  <a:schemeClr val="tx1">
                    <a:tint val="75000"/>
                  </a:schemeClr>
                </a:solidFill>
              </a:defRPr>
            </a:lvl4pPr>
            <a:lvl5pPr marL="2163614" indent="0" algn="ctr">
              <a:buNone/>
              <a:defRPr>
                <a:solidFill>
                  <a:schemeClr val="tx1">
                    <a:tint val="75000"/>
                  </a:schemeClr>
                </a:solidFill>
              </a:defRPr>
            </a:lvl5pPr>
            <a:lvl6pPr marL="2704519" indent="0" algn="ctr">
              <a:buNone/>
              <a:defRPr>
                <a:solidFill>
                  <a:schemeClr val="tx1">
                    <a:tint val="75000"/>
                  </a:schemeClr>
                </a:solidFill>
              </a:defRPr>
            </a:lvl6pPr>
            <a:lvl7pPr marL="3245425" indent="0" algn="ctr">
              <a:buNone/>
              <a:defRPr>
                <a:solidFill>
                  <a:schemeClr val="tx1">
                    <a:tint val="75000"/>
                  </a:schemeClr>
                </a:solidFill>
              </a:defRPr>
            </a:lvl7pPr>
            <a:lvl8pPr marL="3786329" indent="0" algn="ctr">
              <a:buNone/>
              <a:defRPr>
                <a:solidFill>
                  <a:schemeClr val="tx1">
                    <a:tint val="75000"/>
                  </a:schemeClr>
                </a:solidFill>
              </a:defRPr>
            </a:lvl8pPr>
            <a:lvl9pPr marL="4327231" indent="0" algn="ctr">
              <a:buNone/>
              <a:defRPr>
                <a:solidFill>
                  <a:schemeClr val="tx1">
                    <a:tint val="75000"/>
                  </a:schemeClr>
                </a:solidFill>
              </a:defRPr>
            </a:lvl9pPr>
          </a:lstStyle>
          <a:p>
            <a:r>
              <a:rPr lang="en-US"/>
              <a:t>Click to edit Master subtitle style</a:t>
            </a:r>
            <a:endParaRPr lang="el-GR"/>
          </a:p>
        </p:txBody>
      </p:sp>
      <p:sp>
        <p:nvSpPr>
          <p:cNvPr id="4" name="Date Placeholder 3"/>
          <p:cNvSpPr>
            <a:spLocks noGrp="1"/>
          </p:cNvSpPr>
          <p:nvPr>
            <p:ph type="dt" sz="half" idx="10"/>
          </p:nvPr>
        </p:nvSpPr>
        <p:spPr/>
        <p:txBody>
          <a:bodyPr/>
          <a:lstStyle/>
          <a:p>
            <a:fld id="{1C552EE3-C1F9-4E04-98AE-3A0BA72F0934}"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17761736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1C552EE3-C1F9-4E04-98AE-3A0BA72F0934}"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34933439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5238" y="5217902"/>
            <a:ext cx="9202738" cy="1612735"/>
          </a:xfrm>
        </p:spPr>
        <p:txBody>
          <a:bodyPr anchor="t"/>
          <a:lstStyle>
            <a:lvl1pPr algn="l">
              <a:defRPr sz="4700" b="1" cap="all"/>
            </a:lvl1pPr>
          </a:lstStyle>
          <a:p>
            <a:r>
              <a:rPr lang="en-US"/>
              <a:t>Click to edit Master title style</a:t>
            </a:r>
            <a:endParaRPr lang="el-GR"/>
          </a:p>
        </p:txBody>
      </p:sp>
      <p:sp>
        <p:nvSpPr>
          <p:cNvPr id="3" name="Text Placeholder 2"/>
          <p:cNvSpPr>
            <a:spLocks noGrp="1"/>
          </p:cNvSpPr>
          <p:nvPr>
            <p:ph type="body" idx="1"/>
          </p:nvPr>
        </p:nvSpPr>
        <p:spPr>
          <a:xfrm>
            <a:off x="855238" y="3441639"/>
            <a:ext cx="9202738" cy="1776263"/>
          </a:xfrm>
        </p:spPr>
        <p:txBody>
          <a:bodyPr anchor="b"/>
          <a:lstStyle>
            <a:lvl1pPr marL="0" indent="0">
              <a:buNone/>
              <a:defRPr sz="2400">
                <a:solidFill>
                  <a:schemeClr val="tx1">
                    <a:tint val="75000"/>
                  </a:schemeClr>
                </a:solidFill>
              </a:defRPr>
            </a:lvl1pPr>
            <a:lvl2pPr marL="540903" indent="0">
              <a:buNone/>
              <a:defRPr sz="2100">
                <a:solidFill>
                  <a:schemeClr val="tx1">
                    <a:tint val="75000"/>
                  </a:schemeClr>
                </a:solidFill>
              </a:defRPr>
            </a:lvl2pPr>
            <a:lvl3pPr marL="1081805" indent="0">
              <a:buNone/>
              <a:defRPr sz="1900">
                <a:solidFill>
                  <a:schemeClr val="tx1">
                    <a:tint val="75000"/>
                  </a:schemeClr>
                </a:solidFill>
              </a:defRPr>
            </a:lvl3pPr>
            <a:lvl4pPr marL="1622712" indent="0">
              <a:buNone/>
              <a:defRPr sz="1700">
                <a:solidFill>
                  <a:schemeClr val="tx1">
                    <a:tint val="75000"/>
                  </a:schemeClr>
                </a:solidFill>
              </a:defRPr>
            </a:lvl4pPr>
            <a:lvl5pPr marL="2163614" indent="0">
              <a:buNone/>
              <a:defRPr sz="1700">
                <a:solidFill>
                  <a:schemeClr val="tx1">
                    <a:tint val="75000"/>
                  </a:schemeClr>
                </a:solidFill>
              </a:defRPr>
            </a:lvl5pPr>
            <a:lvl6pPr marL="2704519" indent="0">
              <a:buNone/>
              <a:defRPr sz="1700">
                <a:solidFill>
                  <a:schemeClr val="tx1">
                    <a:tint val="75000"/>
                  </a:schemeClr>
                </a:solidFill>
              </a:defRPr>
            </a:lvl6pPr>
            <a:lvl7pPr marL="3245425" indent="0">
              <a:buNone/>
              <a:defRPr sz="1700">
                <a:solidFill>
                  <a:schemeClr val="tx1">
                    <a:tint val="75000"/>
                  </a:schemeClr>
                </a:solidFill>
              </a:defRPr>
            </a:lvl7pPr>
            <a:lvl8pPr marL="3786329" indent="0">
              <a:buNone/>
              <a:defRPr sz="1700">
                <a:solidFill>
                  <a:schemeClr val="tx1">
                    <a:tint val="75000"/>
                  </a:schemeClr>
                </a:solidFill>
              </a:defRPr>
            </a:lvl8pPr>
            <a:lvl9pPr marL="4327231" indent="0">
              <a:buNone/>
              <a:defRPr sz="1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552EE3-C1F9-4E04-98AE-3A0BA72F0934}"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5596576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640961" y="2244298"/>
            <a:ext cx="5678404" cy="6343800"/>
          </a:xfrm>
        </p:spPr>
        <p:txBody>
          <a:bodyPr/>
          <a:lstStyle>
            <a:lvl1pPr>
              <a:defRPr sz="3300"/>
            </a:lvl1pPr>
            <a:lvl2pPr>
              <a:defRPr sz="28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6499809" y="2244298"/>
            <a:ext cx="5678405" cy="6343800"/>
          </a:xfrm>
        </p:spPr>
        <p:txBody>
          <a:bodyPr/>
          <a:lstStyle>
            <a:lvl1pPr>
              <a:defRPr sz="3300"/>
            </a:lvl1pPr>
            <a:lvl2pPr>
              <a:defRPr sz="28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p:cNvSpPr>
            <a:spLocks noGrp="1"/>
          </p:cNvSpPr>
          <p:nvPr>
            <p:ph type="dt" sz="half" idx="10"/>
          </p:nvPr>
        </p:nvSpPr>
        <p:spPr/>
        <p:txBody>
          <a:bodyPr/>
          <a:lstStyle/>
          <a:p>
            <a:fld id="{1C552EE3-C1F9-4E04-98AE-3A0BA72F0934}"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7955850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1341" y="325179"/>
            <a:ext cx="9744075" cy="1353344"/>
          </a:xfrm>
        </p:spPr>
        <p:txBody>
          <a:bodyPr/>
          <a:lstStyle>
            <a:lvl1pPr>
              <a:defRPr/>
            </a:lvl1pPr>
          </a:lstStyle>
          <a:p>
            <a:r>
              <a:rPr lang="en-US"/>
              <a:t>Click to edit Master title style</a:t>
            </a:r>
            <a:endParaRPr lang="el-GR"/>
          </a:p>
        </p:txBody>
      </p:sp>
      <p:sp>
        <p:nvSpPr>
          <p:cNvPr id="3" name="Text Placeholder 2"/>
          <p:cNvSpPr>
            <a:spLocks noGrp="1"/>
          </p:cNvSpPr>
          <p:nvPr>
            <p:ph type="body" idx="1"/>
          </p:nvPr>
        </p:nvSpPr>
        <p:spPr>
          <a:xfrm>
            <a:off x="541337" y="1817617"/>
            <a:ext cx="4783695" cy="757496"/>
          </a:xfrm>
        </p:spPr>
        <p:txBody>
          <a:bodyPr anchor="b"/>
          <a:lstStyle>
            <a:lvl1pPr marL="0" indent="0">
              <a:buNone/>
              <a:defRPr sz="2800" b="1"/>
            </a:lvl1pPr>
            <a:lvl2pPr marL="540903" indent="0">
              <a:buNone/>
              <a:defRPr sz="2400" b="1"/>
            </a:lvl2pPr>
            <a:lvl3pPr marL="1081805" indent="0">
              <a:buNone/>
              <a:defRPr sz="2100" b="1"/>
            </a:lvl3pPr>
            <a:lvl4pPr marL="1622712" indent="0">
              <a:buNone/>
              <a:defRPr sz="1900" b="1"/>
            </a:lvl4pPr>
            <a:lvl5pPr marL="2163614" indent="0">
              <a:buNone/>
              <a:defRPr sz="1900" b="1"/>
            </a:lvl5pPr>
            <a:lvl6pPr marL="2704519" indent="0">
              <a:buNone/>
              <a:defRPr sz="1900" b="1"/>
            </a:lvl6pPr>
            <a:lvl7pPr marL="3245425" indent="0">
              <a:buNone/>
              <a:defRPr sz="1900" b="1"/>
            </a:lvl7pPr>
            <a:lvl8pPr marL="3786329" indent="0">
              <a:buNone/>
              <a:defRPr sz="1900" b="1"/>
            </a:lvl8pPr>
            <a:lvl9pPr marL="4327231" indent="0">
              <a:buNone/>
              <a:defRPr sz="1900" b="1"/>
            </a:lvl9pPr>
          </a:lstStyle>
          <a:p>
            <a:pPr lvl="0"/>
            <a:r>
              <a:rPr lang="en-US"/>
              <a:t>Click to edit Master text styles</a:t>
            </a:r>
          </a:p>
        </p:txBody>
      </p:sp>
      <p:sp>
        <p:nvSpPr>
          <p:cNvPr id="4" name="Content Placeholder 3"/>
          <p:cNvSpPr>
            <a:spLocks noGrp="1"/>
          </p:cNvSpPr>
          <p:nvPr>
            <p:ph sz="half" idx="2"/>
          </p:nvPr>
        </p:nvSpPr>
        <p:spPr>
          <a:xfrm>
            <a:off x="541337" y="2575115"/>
            <a:ext cx="4783695" cy="4678435"/>
          </a:xfrm>
        </p:spPr>
        <p:txBody>
          <a:bodyPr/>
          <a:lstStyle>
            <a:lvl1pPr>
              <a:defRPr sz="28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5499839" y="1817617"/>
            <a:ext cx="4785574" cy="757496"/>
          </a:xfrm>
        </p:spPr>
        <p:txBody>
          <a:bodyPr anchor="b"/>
          <a:lstStyle>
            <a:lvl1pPr marL="0" indent="0">
              <a:buNone/>
              <a:defRPr sz="2800" b="1"/>
            </a:lvl1pPr>
            <a:lvl2pPr marL="540903" indent="0">
              <a:buNone/>
              <a:defRPr sz="2400" b="1"/>
            </a:lvl2pPr>
            <a:lvl3pPr marL="1081805" indent="0">
              <a:buNone/>
              <a:defRPr sz="2100" b="1"/>
            </a:lvl3pPr>
            <a:lvl4pPr marL="1622712" indent="0">
              <a:buNone/>
              <a:defRPr sz="1900" b="1"/>
            </a:lvl4pPr>
            <a:lvl5pPr marL="2163614" indent="0">
              <a:buNone/>
              <a:defRPr sz="1900" b="1"/>
            </a:lvl5pPr>
            <a:lvl6pPr marL="2704519" indent="0">
              <a:buNone/>
              <a:defRPr sz="1900" b="1"/>
            </a:lvl6pPr>
            <a:lvl7pPr marL="3245425" indent="0">
              <a:buNone/>
              <a:defRPr sz="1900" b="1"/>
            </a:lvl7pPr>
            <a:lvl8pPr marL="3786329" indent="0">
              <a:buNone/>
              <a:defRPr sz="1900" b="1"/>
            </a:lvl8pPr>
            <a:lvl9pPr marL="4327231" indent="0">
              <a:buNone/>
              <a:defRPr sz="1900" b="1"/>
            </a:lvl9pPr>
          </a:lstStyle>
          <a:p>
            <a:pPr lvl="0"/>
            <a:r>
              <a:rPr lang="en-US"/>
              <a:t>Click to edit Master text styles</a:t>
            </a:r>
          </a:p>
        </p:txBody>
      </p:sp>
      <p:sp>
        <p:nvSpPr>
          <p:cNvPr id="6" name="Content Placeholder 5"/>
          <p:cNvSpPr>
            <a:spLocks noGrp="1"/>
          </p:cNvSpPr>
          <p:nvPr>
            <p:ph sz="quarter" idx="4"/>
          </p:nvPr>
        </p:nvSpPr>
        <p:spPr>
          <a:xfrm>
            <a:off x="5499839" y="2575115"/>
            <a:ext cx="4785574" cy="4678435"/>
          </a:xfrm>
        </p:spPr>
        <p:txBody>
          <a:bodyPr/>
          <a:lstStyle>
            <a:lvl1pPr>
              <a:defRPr sz="28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p:cNvSpPr>
            <a:spLocks noGrp="1"/>
          </p:cNvSpPr>
          <p:nvPr>
            <p:ph type="dt" sz="half" idx="10"/>
          </p:nvPr>
        </p:nvSpPr>
        <p:spPr/>
        <p:txBody>
          <a:bodyPr/>
          <a:lstStyle/>
          <a:p>
            <a:fld id="{1C552EE3-C1F9-4E04-98AE-3A0BA72F0934}" type="datetimeFigureOut">
              <a:rPr lang="en-US" smtClean="0"/>
              <a:t>4/25/2024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33513400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Date Placeholder 2"/>
          <p:cNvSpPr>
            <a:spLocks noGrp="1"/>
          </p:cNvSpPr>
          <p:nvPr>
            <p:ph type="dt" sz="half" idx="10"/>
          </p:nvPr>
        </p:nvSpPr>
        <p:spPr/>
        <p:txBody>
          <a:bodyPr/>
          <a:lstStyle/>
          <a:p>
            <a:fld id="{1C552EE3-C1F9-4E04-98AE-3A0BA72F0934}" type="datetimeFigureOut">
              <a:rPr lang="en-US" smtClean="0"/>
              <a:t>4/25/2024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42196483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552EE3-C1F9-4E04-98AE-3A0BA72F0934}" type="datetimeFigureOut">
              <a:rPr lang="en-US" smtClean="0"/>
              <a:t>4/25/2024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22646207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338" y="323299"/>
            <a:ext cx="3561926" cy="1375900"/>
          </a:xfrm>
        </p:spPr>
        <p:txBody>
          <a:bodyPr anchor="b"/>
          <a:lstStyle>
            <a:lvl1pPr algn="l">
              <a:defRPr sz="2400" b="1"/>
            </a:lvl1pPr>
          </a:lstStyle>
          <a:p>
            <a:r>
              <a:rPr lang="en-US"/>
              <a:t>Click to edit Master title style</a:t>
            </a:r>
            <a:endParaRPr lang="el-GR"/>
          </a:p>
        </p:txBody>
      </p:sp>
      <p:sp>
        <p:nvSpPr>
          <p:cNvPr id="3" name="Content Placeholder 2"/>
          <p:cNvSpPr>
            <a:spLocks noGrp="1"/>
          </p:cNvSpPr>
          <p:nvPr>
            <p:ph idx="1"/>
          </p:nvPr>
        </p:nvSpPr>
        <p:spPr>
          <a:xfrm>
            <a:off x="4232959" y="323309"/>
            <a:ext cx="6052454" cy="6930249"/>
          </a:xfrm>
        </p:spPr>
        <p:txBody>
          <a:bodyPr/>
          <a:lstStyle>
            <a:lvl1pPr>
              <a:defRPr sz="3799"/>
            </a:lvl1pPr>
            <a:lvl2pPr>
              <a:defRPr sz="3300"/>
            </a:lvl2pPr>
            <a:lvl3pPr>
              <a:defRPr sz="28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541338" y="1699209"/>
            <a:ext cx="3561926" cy="5554349"/>
          </a:xfrm>
        </p:spPr>
        <p:txBody>
          <a:bodyPr/>
          <a:lstStyle>
            <a:lvl1pPr marL="0" indent="0">
              <a:buNone/>
              <a:defRPr sz="1700"/>
            </a:lvl1pPr>
            <a:lvl2pPr marL="540903" indent="0">
              <a:buNone/>
              <a:defRPr sz="1399"/>
            </a:lvl2pPr>
            <a:lvl3pPr marL="1081805" indent="0">
              <a:buNone/>
              <a:defRPr sz="1201"/>
            </a:lvl3pPr>
            <a:lvl4pPr marL="1622712" indent="0">
              <a:buNone/>
              <a:defRPr sz="1100"/>
            </a:lvl4pPr>
            <a:lvl5pPr marL="2163614" indent="0">
              <a:buNone/>
              <a:defRPr sz="1100"/>
            </a:lvl5pPr>
            <a:lvl6pPr marL="2704519" indent="0">
              <a:buNone/>
              <a:defRPr sz="1100"/>
            </a:lvl6pPr>
            <a:lvl7pPr marL="3245425" indent="0">
              <a:buNone/>
              <a:defRPr sz="1100"/>
            </a:lvl7pPr>
            <a:lvl8pPr marL="3786329" indent="0">
              <a:buNone/>
              <a:defRPr sz="1100"/>
            </a:lvl8pPr>
            <a:lvl9pPr marL="4327231"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1C552EE3-C1F9-4E04-98AE-3A0BA72F0934}"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40099117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22119" y="5684044"/>
            <a:ext cx="6496050" cy="671034"/>
          </a:xfrm>
        </p:spPr>
        <p:txBody>
          <a:bodyPr anchor="b"/>
          <a:lstStyle>
            <a:lvl1pPr algn="l">
              <a:defRPr sz="2400" b="1"/>
            </a:lvl1pPr>
          </a:lstStyle>
          <a:p>
            <a:r>
              <a:rPr lang="en-US"/>
              <a:t>Click to edit Master title style</a:t>
            </a:r>
            <a:endParaRPr lang="el-GR"/>
          </a:p>
        </p:txBody>
      </p:sp>
      <p:sp>
        <p:nvSpPr>
          <p:cNvPr id="3" name="Picture Placeholder 2"/>
          <p:cNvSpPr>
            <a:spLocks noGrp="1"/>
          </p:cNvSpPr>
          <p:nvPr>
            <p:ph type="pic" idx="1"/>
          </p:nvPr>
        </p:nvSpPr>
        <p:spPr>
          <a:xfrm>
            <a:off x="2122119" y="725543"/>
            <a:ext cx="6496050" cy="4872038"/>
          </a:xfrm>
        </p:spPr>
        <p:txBody>
          <a:bodyPr/>
          <a:lstStyle>
            <a:lvl1pPr marL="0" indent="0">
              <a:buNone/>
              <a:defRPr sz="3799"/>
            </a:lvl1pPr>
            <a:lvl2pPr marL="540903" indent="0">
              <a:buNone/>
              <a:defRPr sz="3300"/>
            </a:lvl2pPr>
            <a:lvl3pPr marL="1081805" indent="0">
              <a:buNone/>
              <a:defRPr sz="2800"/>
            </a:lvl3pPr>
            <a:lvl4pPr marL="1622712" indent="0">
              <a:buNone/>
              <a:defRPr sz="2400"/>
            </a:lvl4pPr>
            <a:lvl5pPr marL="2163614" indent="0">
              <a:buNone/>
              <a:defRPr sz="2400"/>
            </a:lvl5pPr>
            <a:lvl6pPr marL="2704519" indent="0">
              <a:buNone/>
              <a:defRPr sz="2400"/>
            </a:lvl6pPr>
            <a:lvl7pPr marL="3245425" indent="0">
              <a:buNone/>
              <a:defRPr sz="2400"/>
            </a:lvl7pPr>
            <a:lvl8pPr marL="3786329" indent="0">
              <a:buNone/>
              <a:defRPr sz="2400"/>
            </a:lvl8pPr>
            <a:lvl9pPr marL="4327231" indent="0">
              <a:buNone/>
              <a:defRPr sz="2400"/>
            </a:lvl9pPr>
          </a:lstStyle>
          <a:p>
            <a:endParaRPr lang="el-GR"/>
          </a:p>
        </p:txBody>
      </p:sp>
      <p:sp>
        <p:nvSpPr>
          <p:cNvPr id="4" name="Text Placeholder 3"/>
          <p:cNvSpPr>
            <a:spLocks noGrp="1"/>
          </p:cNvSpPr>
          <p:nvPr>
            <p:ph type="body" sz="half" idx="2"/>
          </p:nvPr>
        </p:nvSpPr>
        <p:spPr>
          <a:xfrm>
            <a:off x="2122119" y="6355080"/>
            <a:ext cx="6496050" cy="952979"/>
          </a:xfrm>
        </p:spPr>
        <p:txBody>
          <a:bodyPr/>
          <a:lstStyle>
            <a:lvl1pPr marL="0" indent="0">
              <a:buNone/>
              <a:defRPr sz="1700"/>
            </a:lvl1pPr>
            <a:lvl2pPr marL="540903" indent="0">
              <a:buNone/>
              <a:defRPr sz="1399"/>
            </a:lvl2pPr>
            <a:lvl3pPr marL="1081805" indent="0">
              <a:buNone/>
              <a:defRPr sz="1201"/>
            </a:lvl3pPr>
            <a:lvl4pPr marL="1622712" indent="0">
              <a:buNone/>
              <a:defRPr sz="1100"/>
            </a:lvl4pPr>
            <a:lvl5pPr marL="2163614" indent="0">
              <a:buNone/>
              <a:defRPr sz="1100"/>
            </a:lvl5pPr>
            <a:lvl6pPr marL="2704519" indent="0">
              <a:buNone/>
              <a:defRPr sz="1100"/>
            </a:lvl6pPr>
            <a:lvl7pPr marL="3245425" indent="0">
              <a:buNone/>
              <a:defRPr sz="1100"/>
            </a:lvl7pPr>
            <a:lvl8pPr marL="3786329" indent="0">
              <a:buNone/>
              <a:defRPr sz="1100"/>
            </a:lvl8pPr>
            <a:lvl9pPr marL="4327231"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1C552EE3-C1F9-4E04-98AE-3A0BA72F0934}"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33047364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1C552EE3-C1F9-4E04-98AE-3A0BA72F0934}"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8624992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41" y="385329"/>
            <a:ext cx="2883374" cy="8202767"/>
          </a:xfrm>
        </p:spPr>
        <p:txBody>
          <a:bodyPr vert="eaVert"/>
          <a:lstStyle/>
          <a:p>
            <a:r>
              <a:rPr lang="en-US"/>
              <a:t>Click to edit Master title style</a:t>
            </a:r>
            <a:endParaRPr lang="el-GR"/>
          </a:p>
        </p:txBody>
      </p:sp>
      <p:sp>
        <p:nvSpPr>
          <p:cNvPr id="3" name="Vertical Text Placeholder 2"/>
          <p:cNvSpPr>
            <a:spLocks noGrp="1"/>
          </p:cNvSpPr>
          <p:nvPr>
            <p:ph type="body" orient="vert" idx="1"/>
          </p:nvPr>
        </p:nvSpPr>
        <p:spPr>
          <a:xfrm>
            <a:off x="640959" y="385329"/>
            <a:ext cx="8473436" cy="820276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1C552EE3-C1F9-4E04-98AE-3A0BA72F0934}"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C4956-8C58-4149-9775-70BB5168A12F}" type="slidenum">
              <a:rPr lang="en-US" smtClean="0"/>
              <a:t>‹#›</a:t>
            </a:fld>
            <a:endParaRPr lang="en-US"/>
          </a:p>
        </p:txBody>
      </p:sp>
    </p:spTree>
    <p:extLst>
      <p:ext uri="{BB962C8B-B14F-4D97-AF65-F5344CB8AC3E}">
        <p14:creationId xmlns:p14="http://schemas.microsoft.com/office/powerpoint/2010/main" val="1923616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1341" y="325179"/>
            <a:ext cx="9744075" cy="1353344"/>
          </a:xfrm>
          <a:prstGeom prst="rect">
            <a:avLst/>
          </a:prstGeom>
        </p:spPr>
        <p:txBody>
          <a:bodyPr vert="horz" lIns="108177" tIns="54089" rIns="108177" bIns="54089"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541341" y="1894682"/>
            <a:ext cx="9744075" cy="5358866"/>
          </a:xfrm>
          <a:prstGeom prst="rect">
            <a:avLst/>
          </a:prstGeom>
        </p:spPr>
        <p:txBody>
          <a:bodyPr vert="horz" lIns="108177" tIns="54089" rIns="108177" bIns="540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541337" y="7526096"/>
            <a:ext cx="2526242" cy="432318"/>
          </a:xfrm>
          <a:prstGeom prst="rect">
            <a:avLst/>
          </a:prstGeom>
        </p:spPr>
        <p:txBody>
          <a:bodyPr vert="horz" lIns="108177" tIns="54089" rIns="108177" bIns="54089" rtlCol="0" anchor="ctr"/>
          <a:lstStyle>
            <a:lvl1pPr algn="l">
              <a:defRPr sz="1400">
                <a:solidFill>
                  <a:schemeClr val="tx1">
                    <a:tint val="75000"/>
                  </a:schemeClr>
                </a:solidFill>
              </a:defRPr>
            </a:lvl1pPr>
          </a:lstStyle>
          <a:p>
            <a:fld id="{1C552EE3-C1F9-4E04-98AE-3A0BA72F0934}" type="datetimeFigureOut">
              <a:rPr lang="en-US" smtClean="0"/>
              <a:t>4/25/2024</a:t>
            </a:fld>
            <a:endParaRPr lang="en-US"/>
          </a:p>
        </p:txBody>
      </p:sp>
      <p:sp>
        <p:nvSpPr>
          <p:cNvPr id="5" name="Footer Placeholder 4"/>
          <p:cNvSpPr>
            <a:spLocks noGrp="1"/>
          </p:cNvSpPr>
          <p:nvPr>
            <p:ph type="ftr" sz="quarter" idx="3"/>
          </p:nvPr>
        </p:nvSpPr>
        <p:spPr>
          <a:xfrm>
            <a:off x="3699143" y="7526096"/>
            <a:ext cx="3428471" cy="432318"/>
          </a:xfrm>
          <a:prstGeom prst="rect">
            <a:avLst/>
          </a:prstGeom>
        </p:spPr>
        <p:txBody>
          <a:bodyPr vert="horz" lIns="108177" tIns="54089" rIns="108177" bIns="54089" rtlCol="0" anchor="ctr"/>
          <a:lstStyle>
            <a:lvl1pPr algn="ctr">
              <a:defRPr sz="1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759171" y="7526096"/>
            <a:ext cx="2526242" cy="432318"/>
          </a:xfrm>
          <a:prstGeom prst="rect">
            <a:avLst/>
          </a:prstGeom>
        </p:spPr>
        <p:txBody>
          <a:bodyPr vert="horz" lIns="108177" tIns="54089" rIns="108177" bIns="54089" rtlCol="0" anchor="ctr"/>
          <a:lstStyle>
            <a:lvl1pPr algn="r">
              <a:defRPr sz="1400">
                <a:solidFill>
                  <a:schemeClr val="tx1">
                    <a:tint val="75000"/>
                  </a:schemeClr>
                </a:solidFill>
              </a:defRPr>
            </a:lvl1pPr>
          </a:lstStyle>
          <a:p>
            <a:fld id="{ACFC4956-8C58-4149-9775-70BB5168A12F}" type="slidenum">
              <a:rPr lang="en-US" smtClean="0"/>
              <a:t>‹#›</a:t>
            </a:fld>
            <a:endParaRPr lang="en-US"/>
          </a:p>
        </p:txBody>
      </p:sp>
    </p:spTree>
    <p:extLst>
      <p:ext uri="{BB962C8B-B14F-4D97-AF65-F5344CB8AC3E}">
        <p14:creationId xmlns:p14="http://schemas.microsoft.com/office/powerpoint/2010/main" val="2414440382"/>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1081799" rtl="0" eaLnBrk="1" latinLnBrk="0" hangingPunct="1">
        <a:spcBef>
          <a:spcPct val="0"/>
        </a:spcBef>
        <a:buNone/>
        <a:defRPr sz="5200" kern="1200">
          <a:solidFill>
            <a:schemeClr val="tx1"/>
          </a:solidFill>
          <a:latin typeface="+mj-lt"/>
          <a:ea typeface="+mj-ea"/>
          <a:cs typeface="+mj-cs"/>
        </a:defRPr>
      </a:lvl1pPr>
    </p:titleStyle>
    <p:bodyStyle>
      <a:lvl1pPr marL="405679" indent="-405679" algn="l" defTabSz="1081799" rtl="0" eaLnBrk="1" latinLnBrk="0" hangingPunct="1">
        <a:spcBef>
          <a:spcPct val="20000"/>
        </a:spcBef>
        <a:buFont typeface="Arial" pitchFamily="34" charset="0"/>
        <a:buChar char="•"/>
        <a:defRPr sz="3800" kern="1200">
          <a:solidFill>
            <a:schemeClr val="tx1"/>
          </a:solidFill>
          <a:latin typeface="+mn-lt"/>
          <a:ea typeface="+mn-ea"/>
          <a:cs typeface="+mn-cs"/>
        </a:defRPr>
      </a:lvl1pPr>
      <a:lvl2pPr marL="878964" indent="-338063" algn="l" defTabSz="1081799" rtl="0" eaLnBrk="1" latinLnBrk="0" hangingPunct="1">
        <a:spcBef>
          <a:spcPct val="20000"/>
        </a:spcBef>
        <a:buFont typeface="Arial" pitchFamily="34" charset="0"/>
        <a:buChar char="–"/>
        <a:defRPr sz="3300" kern="1200">
          <a:solidFill>
            <a:schemeClr val="tx1"/>
          </a:solidFill>
          <a:latin typeface="+mn-lt"/>
          <a:ea typeface="+mn-ea"/>
          <a:cs typeface="+mn-cs"/>
        </a:defRPr>
      </a:lvl2pPr>
      <a:lvl3pPr marL="1352251" indent="-270449" algn="l" defTabSz="1081799"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893153" indent="-270449" algn="l" defTabSz="1081799"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434052" indent="-270449" algn="l" defTabSz="1081799"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974952" indent="-270449" algn="l" defTabSz="1081799"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15854" indent="-270449" algn="l" defTabSz="1081799"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56753" indent="-270449" algn="l" defTabSz="1081799"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597656" indent="-270449" algn="l" defTabSz="1081799"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el-GR"/>
      </a:defPPr>
      <a:lvl1pPr marL="0" algn="l" defTabSz="1081799" rtl="0" eaLnBrk="1" latinLnBrk="0" hangingPunct="1">
        <a:defRPr sz="2100" kern="1200">
          <a:solidFill>
            <a:schemeClr val="tx1"/>
          </a:solidFill>
          <a:latin typeface="+mn-lt"/>
          <a:ea typeface="+mn-ea"/>
          <a:cs typeface="+mn-cs"/>
        </a:defRPr>
      </a:lvl1pPr>
      <a:lvl2pPr marL="540900" algn="l" defTabSz="1081799" rtl="0" eaLnBrk="1" latinLnBrk="0" hangingPunct="1">
        <a:defRPr sz="2100" kern="1200">
          <a:solidFill>
            <a:schemeClr val="tx1"/>
          </a:solidFill>
          <a:latin typeface="+mn-lt"/>
          <a:ea typeface="+mn-ea"/>
          <a:cs typeface="+mn-cs"/>
        </a:defRPr>
      </a:lvl2pPr>
      <a:lvl3pPr marL="1081799" algn="l" defTabSz="1081799" rtl="0" eaLnBrk="1" latinLnBrk="0" hangingPunct="1">
        <a:defRPr sz="2100" kern="1200">
          <a:solidFill>
            <a:schemeClr val="tx1"/>
          </a:solidFill>
          <a:latin typeface="+mn-lt"/>
          <a:ea typeface="+mn-ea"/>
          <a:cs typeface="+mn-cs"/>
        </a:defRPr>
      </a:lvl3pPr>
      <a:lvl4pPr marL="1622702" algn="l" defTabSz="1081799" rtl="0" eaLnBrk="1" latinLnBrk="0" hangingPunct="1">
        <a:defRPr sz="2100" kern="1200">
          <a:solidFill>
            <a:schemeClr val="tx1"/>
          </a:solidFill>
          <a:latin typeface="+mn-lt"/>
          <a:ea typeface="+mn-ea"/>
          <a:cs typeface="+mn-cs"/>
        </a:defRPr>
      </a:lvl4pPr>
      <a:lvl5pPr marL="2163601" algn="l" defTabSz="1081799" rtl="0" eaLnBrk="1" latinLnBrk="0" hangingPunct="1">
        <a:defRPr sz="2100" kern="1200">
          <a:solidFill>
            <a:schemeClr val="tx1"/>
          </a:solidFill>
          <a:latin typeface="+mn-lt"/>
          <a:ea typeface="+mn-ea"/>
          <a:cs typeface="+mn-cs"/>
        </a:defRPr>
      </a:lvl5pPr>
      <a:lvl6pPr marL="2704502" algn="l" defTabSz="1081799" rtl="0" eaLnBrk="1" latinLnBrk="0" hangingPunct="1">
        <a:defRPr sz="2100" kern="1200">
          <a:solidFill>
            <a:schemeClr val="tx1"/>
          </a:solidFill>
          <a:latin typeface="+mn-lt"/>
          <a:ea typeface="+mn-ea"/>
          <a:cs typeface="+mn-cs"/>
        </a:defRPr>
      </a:lvl6pPr>
      <a:lvl7pPr marL="3245404" algn="l" defTabSz="1081799" rtl="0" eaLnBrk="1" latinLnBrk="0" hangingPunct="1">
        <a:defRPr sz="2100" kern="1200">
          <a:solidFill>
            <a:schemeClr val="tx1"/>
          </a:solidFill>
          <a:latin typeface="+mn-lt"/>
          <a:ea typeface="+mn-ea"/>
          <a:cs typeface="+mn-cs"/>
        </a:defRPr>
      </a:lvl7pPr>
      <a:lvl8pPr marL="3786305" algn="l" defTabSz="1081799" rtl="0" eaLnBrk="1" latinLnBrk="0" hangingPunct="1">
        <a:defRPr sz="2100" kern="1200">
          <a:solidFill>
            <a:schemeClr val="tx1"/>
          </a:solidFill>
          <a:latin typeface="+mn-lt"/>
          <a:ea typeface="+mn-ea"/>
          <a:cs typeface="+mn-cs"/>
        </a:defRPr>
      </a:lvl8pPr>
      <a:lvl9pPr marL="4327204" algn="l" defTabSz="1081799" rtl="0" eaLnBrk="1" latinLnBrk="0" hangingPunct="1">
        <a:defRPr sz="2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1339" y="325179"/>
            <a:ext cx="9744075" cy="1353344"/>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541339" y="1894682"/>
            <a:ext cx="9744075" cy="53588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541337" y="7526096"/>
            <a:ext cx="2526242" cy="432318"/>
          </a:xfrm>
          <a:prstGeom prst="rect">
            <a:avLst/>
          </a:prstGeom>
        </p:spPr>
        <p:txBody>
          <a:bodyPr vert="horz" lIns="91440" tIns="45720" rIns="91440" bIns="45720" rtlCol="0" anchor="ctr"/>
          <a:lstStyle>
            <a:lvl1pPr algn="l">
              <a:defRPr sz="1066">
                <a:solidFill>
                  <a:schemeClr val="tx1">
                    <a:tint val="75000"/>
                  </a:schemeClr>
                </a:solidFill>
              </a:defRPr>
            </a:lvl1pPr>
          </a:lstStyle>
          <a:p>
            <a:fld id="{79C6D00A-B865-405E-AE51-4C83ED671E74}" type="datetimeFigureOut">
              <a:rPr lang="en-US" smtClean="0"/>
              <a:t>4/25/2024</a:t>
            </a:fld>
            <a:endParaRPr lang="en-US"/>
          </a:p>
        </p:txBody>
      </p:sp>
      <p:sp>
        <p:nvSpPr>
          <p:cNvPr id="5" name="Footer Placeholder 4"/>
          <p:cNvSpPr>
            <a:spLocks noGrp="1"/>
          </p:cNvSpPr>
          <p:nvPr>
            <p:ph type="ftr" sz="quarter" idx="3"/>
          </p:nvPr>
        </p:nvSpPr>
        <p:spPr>
          <a:xfrm>
            <a:off x="3699141" y="7526096"/>
            <a:ext cx="3428471" cy="432318"/>
          </a:xfrm>
          <a:prstGeom prst="rect">
            <a:avLst/>
          </a:prstGeom>
        </p:spPr>
        <p:txBody>
          <a:bodyPr vert="horz" lIns="91440" tIns="45720" rIns="91440" bIns="45720" rtlCol="0" anchor="ctr"/>
          <a:lstStyle>
            <a:lvl1pPr algn="ctr">
              <a:defRPr sz="1066">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759171" y="7526096"/>
            <a:ext cx="2526242" cy="432318"/>
          </a:xfrm>
          <a:prstGeom prst="rect">
            <a:avLst/>
          </a:prstGeom>
        </p:spPr>
        <p:txBody>
          <a:bodyPr vert="horz" lIns="91440" tIns="45720" rIns="91440" bIns="45720" rtlCol="0" anchor="ctr"/>
          <a:lstStyle>
            <a:lvl1pPr algn="r">
              <a:defRPr sz="1066">
                <a:solidFill>
                  <a:schemeClr val="tx1">
                    <a:tint val="75000"/>
                  </a:schemeClr>
                </a:solidFill>
              </a:defRPr>
            </a:lvl1pPr>
          </a:lstStyle>
          <a:p>
            <a:fld id="{F85A07AA-7A5D-4778-A7E4-4A6E379E3C41}" type="slidenum">
              <a:rPr lang="en-US" smtClean="0"/>
              <a:t>‹#›</a:t>
            </a:fld>
            <a:endParaRPr lang="en-US"/>
          </a:p>
        </p:txBody>
      </p:sp>
    </p:spTree>
    <p:extLst>
      <p:ext uri="{BB962C8B-B14F-4D97-AF65-F5344CB8AC3E}">
        <p14:creationId xmlns:p14="http://schemas.microsoft.com/office/powerpoint/2010/main" val="2091465207"/>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xStyles>
    <p:titleStyle>
      <a:lvl1pPr algn="ctr" defTabSz="811998" rtl="0" eaLnBrk="1" latinLnBrk="0" hangingPunct="1">
        <a:spcBef>
          <a:spcPct val="0"/>
        </a:spcBef>
        <a:buNone/>
        <a:defRPr sz="3907" kern="1200">
          <a:solidFill>
            <a:schemeClr val="tx1"/>
          </a:solidFill>
          <a:latin typeface="+mj-lt"/>
          <a:ea typeface="+mj-ea"/>
          <a:cs typeface="+mj-cs"/>
        </a:defRPr>
      </a:lvl1pPr>
    </p:titleStyle>
    <p:bodyStyle>
      <a:lvl1pPr marL="304500" indent="-304500" algn="l" defTabSz="811998" rtl="0" eaLnBrk="1" latinLnBrk="0" hangingPunct="1">
        <a:spcBef>
          <a:spcPct val="20000"/>
        </a:spcBef>
        <a:buFont typeface="Arial" pitchFamily="34" charset="0"/>
        <a:buChar char="•"/>
        <a:defRPr sz="2842" kern="1200">
          <a:solidFill>
            <a:schemeClr val="tx1"/>
          </a:solidFill>
          <a:latin typeface="+mn-lt"/>
          <a:ea typeface="+mn-ea"/>
          <a:cs typeface="+mn-cs"/>
        </a:defRPr>
      </a:lvl1pPr>
      <a:lvl2pPr marL="659748" indent="-253750" algn="l" defTabSz="811998" rtl="0" eaLnBrk="1" latinLnBrk="0" hangingPunct="1">
        <a:spcBef>
          <a:spcPct val="20000"/>
        </a:spcBef>
        <a:buFont typeface="Arial" pitchFamily="34" charset="0"/>
        <a:buChar char="–"/>
        <a:defRPr sz="2486" kern="1200">
          <a:solidFill>
            <a:schemeClr val="tx1"/>
          </a:solidFill>
          <a:latin typeface="+mn-lt"/>
          <a:ea typeface="+mn-ea"/>
          <a:cs typeface="+mn-cs"/>
        </a:defRPr>
      </a:lvl2pPr>
      <a:lvl3pPr marL="1014997" indent="-202999" algn="l" defTabSz="811998" rtl="0" eaLnBrk="1" latinLnBrk="0" hangingPunct="1">
        <a:spcBef>
          <a:spcPct val="20000"/>
        </a:spcBef>
        <a:buFont typeface="Arial" pitchFamily="34" charset="0"/>
        <a:buChar char="•"/>
        <a:defRPr sz="2131" kern="1200">
          <a:solidFill>
            <a:schemeClr val="tx1"/>
          </a:solidFill>
          <a:latin typeface="+mn-lt"/>
          <a:ea typeface="+mn-ea"/>
          <a:cs typeface="+mn-cs"/>
        </a:defRPr>
      </a:lvl3pPr>
      <a:lvl4pPr marL="1420995" indent="-202999" algn="l" defTabSz="811998" rtl="0" eaLnBrk="1" latinLnBrk="0" hangingPunct="1">
        <a:spcBef>
          <a:spcPct val="20000"/>
        </a:spcBef>
        <a:buFont typeface="Arial" pitchFamily="34" charset="0"/>
        <a:buChar char="–"/>
        <a:defRPr sz="1776" kern="1200">
          <a:solidFill>
            <a:schemeClr val="tx1"/>
          </a:solidFill>
          <a:latin typeface="+mn-lt"/>
          <a:ea typeface="+mn-ea"/>
          <a:cs typeface="+mn-cs"/>
        </a:defRPr>
      </a:lvl4pPr>
      <a:lvl5pPr marL="1826996" indent="-202999" algn="l" defTabSz="811998" rtl="0" eaLnBrk="1" latinLnBrk="0" hangingPunct="1">
        <a:spcBef>
          <a:spcPct val="20000"/>
        </a:spcBef>
        <a:buFont typeface="Arial" pitchFamily="34" charset="0"/>
        <a:buChar char="»"/>
        <a:defRPr sz="1776" kern="1200">
          <a:solidFill>
            <a:schemeClr val="tx1"/>
          </a:solidFill>
          <a:latin typeface="+mn-lt"/>
          <a:ea typeface="+mn-ea"/>
          <a:cs typeface="+mn-cs"/>
        </a:defRPr>
      </a:lvl5pPr>
      <a:lvl6pPr marL="2232993" indent="-202999" algn="l" defTabSz="811998" rtl="0" eaLnBrk="1" latinLnBrk="0" hangingPunct="1">
        <a:spcBef>
          <a:spcPct val="20000"/>
        </a:spcBef>
        <a:buFont typeface="Arial" pitchFamily="34" charset="0"/>
        <a:buChar char="•"/>
        <a:defRPr sz="1776" kern="1200">
          <a:solidFill>
            <a:schemeClr val="tx1"/>
          </a:solidFill>
          <a:latin typeface="+mn-lt"/>
          <a:ea typeface="+mn-ea"/>
          <a:cs typeface="+mn-cs"/>
        </a:defRPr>
      </a:lvl6pPr>
      <a:lvl7pPr marL="2638992" indent="-202999" algn="l" defTabSz="811998" rtl="0" eaLnBrk="1" latinLnBrk="0" hangingPunct="1">
        <a:spcBef>
          <a:spcPct val="20000"/>
        </a:spcBef>
        <a:buFont typeface="Arial" pitchFamily="34" charset="0"/>
        <a:buChar char="•"/>
        <a:defRPr sz="1776" kern="1200">
          <a:solidFill>
            <a:schemeClr val="tx1"/>
          </a:solidFill>
          <a:latin typeface="+mn-lt"/>
          <a:ea typeface="+mn-ea"/>
          <a:cs typeface="+mn-cs"/>
        </a:defRPr>
      </a:lvl7pPr>
      <a:lvl8pPr marL="3044991" indent="-202999" algn="l" defTabSz="811998" rtl="0" eaLnBrk="1" latinLnBrk="0" hangingPunct="1">
        <a:spcBef>
          <a:spcPct val="20000"/>
        </a:spcBef>
        <a:buFont typeface="Arial" pitchFamily="34" charset="0"/>
        <a:buChar char="•"/>
        <a:defRPr sz="1776" kern="1200">
          <a:solidFill>
            <a:schemeClr val="tx1"/>
          </a:solidFill>
          <a:latin typeface="+mn-lt"/>
          <a:ea typeface="+mn-ea"/>
          <a:cs typeface="+mn-cs"/>
        </a:defRPr>
      </a:lvl8pPr>
      <a:lvl9pPr marL="3450991" indent="-202999" algn="l" defTabSz="811998" rtl="0" eaLnBrk="1" latinLnBrk="0" hangingPunct="1">
        <a:spcBef>
          <a:spcPct val="20000"/>
        </a:spcBef>
        <a:buFont typeface="Arial" pitchFamily="34" charset="0"/>
        <a:buChar char="•"/>
        <a:defRPr sz="1776" kern="1200">
          <a:solidFill>
            <a:schemeClr val="tx1"/>
          </a:solidFill>
          <a:latin typeface="+mn-lt"/>
          <a:ea typeface="+mn-ea"/>
          <a:cs typeface="+mn-cs"/>
        </a:defRPr>
      </a:lvl9pPr>
    </p:bodyStyle>
    <p:otherStyle>
      <a:defPPr>
        <a:defRPr lang="el-GR"/>
      </a:defPPr>
      <a:lvl1pPr marL="0" algn="l" defTabSz="811998" rtl="0" eaLnBrk="1" latinLnBrk="0" hangingPunct="1">
        <a:defRPr sz="1598" kern="1200">
          <a:solidFill>
            <a:schemeClr val="tx1"/>
          </a:solidFill>
          <a:latin typeface="+mn-lt"/>
          <a:ea typeface="+mn-ea"/>
          <a:cs typeface="+mn-cs"/>
        </a:defRPr>
      </a:lvl1pPr>
      <a:lvl2pPr marL="405998" algn="l" defTabSz="811998" rtl="0" eaLnBrk="1" latinLnBrk="0" hangingPunct="1">
        <a:defRPr sz="1598" kern="1200">
          <a:solidFill>
            <a:schemeClr val="tx1"/>
          </a:solidFill>
          <a:latin typeface="+mn-lt"/>
          <a:ea typeface="+mn-ea"/>
          <a:cs typeface="+mn-cs"/>
        </a:defRPr>
      </a:lvl2pPr>
      <a:lvl3pPr marL="811998" algn="l" defTabSz="811998" rtl="0" eaLnBrk="1" latinLnBrk="0" hangingPunct="1">
        <a:defRPr sz="1598" kern="1200">
          <a:solidFill>
            <a:schemeClr val="tx1"/>
          </a:solidFill>
          <a:latin typeface="+mn-lt"/>
          <a:ea typeface="+mn-ea"/>
          <a:cs typeface="+mn-cs"/>
        </a:defRPr>
      </a:lvl3pPr>
      <a:lvl4pPr marL="1217996" algn="l" defTabSz="811998" rtl="0" eaLnBrk="1" latinLnBrk="0" hangingPunct="1">
        <a:defRPr sz="1598" kern="1200">
          <a:solidFill>
            <a:schemeClr val="tx1"/>
          </a:solidFill>
          <a:latin typeface="+mn-lt"/>
          <a:ea typeface="+mn-ea"/>
          <a:cs typeface="+mn-cs"/>
        </a:defRPr>
      </a:lvl4pPr>
      <a:lvl5pPr marL="1623996" algn="l" defTabSz="811998" rtl="0" eaLnBrk="1" latinLnBrk="0" hangingPunct="1">
        <a:defRPr sz="1598" kern="1200">
          <a:solidFill>
            <a:schemeClr val="tx1"/>
          </a:solidFill>
          <a:latin typeface="+mn-lt"/>
          <a:ea typeface="+mn-ea"/>
          <a:cs typeface="+mn-cs"/>
        </a:defRPr>
      </a:lvl5pPr>
      <a:lvl6pPr marL="2029994" algn="l" defTabSz="811998" rtl="0" eaLnBrk="1" latinLnBrk="0" hangingPunct="1">
        <a:defRPr sz="1598" kern="1200">
          <a:solidFill>
            <a:schemeClr val="tx1"/>
          </a:solidFill>
          <a:latin typeface="+mn-lt"/>
          <a:ea typeface="+mn-ea"/>
          <a:cs typeface="+mn-cs"/>
        </a:defRPr>
      </a:lvl6pPr>
      <a:lvl7pPr marL="2435994" algn="l" defTabSz="811998" rtl="0" eaLnBrk="1" latinLnBrk="0" hangingPunct="1">
        <a:defRPr sz="1598" kern="1200">
          <a:solidFill>
            <a:schemeClr val="tx1"/>
          </a:solidFill>
          <a:latin typeface="+mn-lt"/>
          <a:ea typeface="+mn-ea"/>
          <a:cs typeface="+mn-cs"/>
        </a:defRPr>
      </a:lvl7pPr>
      <a:lvl8pPr marL="2841992" algn="l" defTabSz="811998" rtl="0" eaLnBrk="1" latinLnBrk="0" hangingPunct="1">
        <a:defRPr sz="1598" kern="1200">
          <a:solidFill>
            <a:schemeClr val="tx1"/>
          </a:solidFill>
          <a:latin typeface="+mn-lt"/>
          <a:ea typeface="+mn-ea"/>
          <a:cs typeface="+mn-cs"/>
        </a:defRPr>
      </a:lvl8pPr>
      <a:lvl9pPr marL="3247990" algn="l" defTabSz="811998" rtl="0" eaLnBrk="1" latinLnBrk="0" hangingPunct="1">
        <a:defRPr sz="159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1341" y="325179"/>
            <a:ext cx="9744075" cy="1353344"/>
          </a:xfrm>
          <a:prstGeom prst="rect">
            <a:avLst/>
          </a:prstGeom>
        </p:spPr>
        <p:txBody>
          <a:bodyPr vert="horz" lIns="108177" tIns="54089" rIns="108177" bIns="54089"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541341" y="1894682"/>
            <a:ext cx="9744075" cy="5358866"/>
          </a:xfrm>
          <a:prstGeom prst="rect">
            <a:avLst/>
          </a:prstGeom>
        </p:spPr>
        <p:txBody>
          <a:bodyPr vert="horz" lIns="108177" tIns="54089" rIns="108177" bIns="540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541337" y="7526096"/>
            <a:ext cx="2526242" cy="432318"/>
          </a:xfrm>
          <a:prstGeom prst="rect">
            <a:avLst/>
          </a:prstGeom>
        </p:spPr>
        <p:txBody>
          <a:bodyPr vert="horz" lIns="108177" tIns="54089" rIns="108177" bIns="54089" rtlCol="0" anchor="ctr"/>
          <a:lstStyle>
            <a:lvl1pPr algn="l">
              <a:defRPr sz="1400">
                <a:solidFill>
                  <a:schemeClr val="tx1">
                    <a:tint val="75000"/>
                  </a:schemeClr>
                </a:solidFill>
              </a:defRPr>
            </a:lvl1pPr>
          </a:lstStyle>
          <a:p>
            <a:fld id="{1C552EE3-C1F9-4E04-98AE-3A0BA72F0934}" type="datetimeFigureOut">
              <a:rPr lang="en-US" smtClean="0"/>
              <a:t>4/25/2024</a:t>
            </a:fld>
            <a:endParaRPr lang="en-US"/>
          </a:p>
        </p:txBody>
      </p:sp>
      <p:sp>
        <p:nvSpPr>
          <p:cNvPr id="5" name="Footer Placeholder 4"/>
          <p:cNvSpPr>
            <a:spLocks noGrp="1"/>
          </p:cNvSpPr>
          <p:nvPr>
            <p:ph type="ftr" sz="quarter" idx="3"/>
          </p:nvPr>
        </p:nvSpPr>
        <p:spPr>
          <a:xfrm>
            <a:off x="3699143" y="7526096"/>
            <a:ext cx="3428471" cy="432318"/>
          </a:xfrm>
          <a:prstGeom prst="rect">
            <a:avLst/>
          </a:prstGeom>
        </p:spPr>
        <p:txBody>
          <a:bodyPr vert="horz" lIns="108177" tIns="54089" rIns="108177" bIns="54089" rtlCol="0" anchor="ctr"/>
          <a:lstStyle>
            <a:lvl1pPr algn="ctr">
              <a:defRPr sz="1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759171" y="7526096"/>
            <a:ext cx="2526242" cy="432318"/>
          </a:xfrm>
          <a:prstGeom prst="rect">
            <a:avLst/>
          </a:prstGeom>
        </p:spPr>
        <p:txBody>
          <a:bodyPr vert="horz" lIns="108177" tIns="54089" rIns="108177" bIns="54089" rtlCol="0" anchor="ctr"/>
          <a:lstStyle>
            <a:lvl1pPr algn="r">
              <a:defRPr sz="1400">
                <a:solidFill>
                  <a:schemeClr val="tx1">
                    <a:tint val="75000"/>
                  </a:schemeClr>
                </a:solidFill>
              </a:defRPr>
            </a:lvl1pPr>
          </a:lstStyle>
          <a:p>
            <a:fld id="{ACFC4956-8C58-4149-9775-70BB5168A12F}" type="slidenum">
              <a:rPr lang="en-US" smtClean="0"/>
              <a:t>‹#›</a:t>
            </a:fld>
            <a:endParaRPr lang="en-US"/>
          </a:p>
        </p:txBody>
      </p:sp>
    </p:spTree>
    <p:extLst>
      <p:ext uri="{BB962C8B-B14F-4D97-AF65-F5344CB8AC3E}">
        <p14:creationId xmlns:p14="http://schemas.microsoft.com/office/powerpoint/2010/main" val="271805610"/>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txStyles>
    <p:titleStyle>
      <a:lvl1pPr algn="ctr" defTabSz="1081799" rtl="0" eaLnBrk="1" latinLnBrk="0" hangingPunct="1">
        <a:spcBef>
          <a:spcPct val="0"/>
        </a:spcBef>
        <a:buNone/>
        <a:defRPr sz="5200" kern="1200">
          <a:solidFill>
            <a:schemeClr val="tx1"/>
          </a:solidFill>
          <a:latin typeface="+mj-lt"/>
          <a:ea typeface="+mj-ea"/>
          <a:cs typeface="+mj-cs"/>
        </a:defRPr>
      </a:lvl1pPr>
    </p:titleStyle>
    <p:bodyStyle>
      <a:lvl1pPr marL="405679" indent="-405679" algn="l" defTabSz="1081799" rtl="0" eaLnBrk="1" latinLnBrk="0" hangingPunct="1">
        <a:spcBef>
          <a:spcPct val="20000"/>
        </a:spcBef>
        <a:buFont typeface="Arial" pitchFamily="34" charset="0"/>
        <a:buChar char="•"/>
        <a:defRPr sz="3800" kern="1200">
          <a:solidFill>
            <a:schemeClr val="tx1"/>
          </a:solidFill>
          <a:latin typeface="+mn-lt"/>
          <a:ea typeface="+mn-ea"/>
          <a:cs typeface="+mn-cs"/>
        </a:defRPr>
      </a:lvl1pPr>
      <a:lvl2pPr marL="878964" indent="-338063" algn="l" defTabSz="1081799" rtl="0" eaLnBrk="1" latinLnBrk="0" hangingPunct="1">
        <a:spcBef>
          <a:spcPct val="20000"/>
        </a:spcBef>
        <a:buFont typeface="Arial" pitchFamily="34" charset="0"/>
        <a:buChar char="–"/>
        <a:defRPr sz="3300" kern="1200">
          <a:solidFill>
            <a:schemeClr val="tx1"/>
          </a:solidFill>
          <a:latin typeface="+mn-lt"/>
          <a:ea typeface="+mn-ea"/>
          <a:cs typeface="+mn-cs"/>
        </a:defRPr>
      </a:lvl2pPr>
      <a:lvl3pPr marL="1352251" indent="-270449" algn="l" defTabSz="1081799"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893153" indent="-270449" algn="l" defTabSz="1081799"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434052" indent="-270449" algn="l" defTabSz="1081799"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974952" indent="-270449" algn="l" defTabSz="1081799"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15854" indent="-270449" algn="l" defTabSz="1081799"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56753" indent="-270449" algn="l" defTabSz="1081799"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597656" indent="-270449" algn="l" defTabSz="1081799"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el-GR"/>
      </a:defPPr>
      <a:lvl1pPr marL="0" algn="l" defTabSz="1081799" rtl="0" eaLnBrk="1" latinLnBrk="0" hangingPunct="1">
        <a:defRPr sz="2100" kern="1200">
          <a:solidFill>
            <a:schemeClr val="tx1"/>
          </a:solidFill>
          <a:latin typeface="+mn-lt"/>
          <a:ea typeface="+mn-ea"/>
          <a:cs typeface="+mn-cs"/>
        </a:defRPr>
      </a:lvl1pPr>
      <a:lvl2pPr marL="540900" algn="l" defTabSz="1081799" rtl="0" eaLnBrk="1" latinLnBrk="0" hangingPunct="1">
        <a:defRPr sz="2100" kern="1200">
          <a:solidFill>
            <a:schemeClr val="tx1"/>
          </a:solidFill>
          <a:latin typeface="+mn-lt"/>
          <a:ea typeface="+mn-ea"/>
          <a:cs typeface="+mn-cs"/>
        </a:defRPr>
      </a:lvl2pPr>
      <a:lvl3pPr marL="1081799" algn="l" defTabSz="1081799" rtl="0" eaLnBrk="1" latinLnBrk="0" hangingPunct="1">
        <a:defRPr sz="2100" kern="1200">
          <a:solidFill>
            <a:schemeClr val="tx1"/>
          </a:solidFill>
          <a:latin typeface="+mn-lt"/>
          <a:ea typeface="+mn-ea"/>
          <a:cs typeface="+mn-cs"/>
        </a:defRPr>
      </a:lvl3pPr>
      <a:lvl4pPr marL="1622702" algn="l" defTabSz="1081799" rtl="0" eaLnBrk="1" latinLnBrk="0" hangingPunct="1">
        <a:defRPr sz="2100" kern="1200">
          <a:solidFill>
            <a:schemeClr val="tx1"/>
          </a:solidFill>
          <a:latin typeface="+mn-lt"/>
          <a:ea typeface="+mn-ea"/>
          <a:cs typeface="+mn-cs"/>
        </a:defRPr>
      </a:lvl4pPr>
      <a:lvl5pPr marL="2163601" algn="l" defTabSz="1081799" rtl="0" eaLnBrk="1" latinLnBrk="0" hangingPunct="1">
        <a:defRPr sz="2100" kern="1200">
          <a:solidFill>
            <a:schemeClr val="tx1"/>
          </a:solidFill>
          <a:latin typeface="+mn-lt"/>
          <a:ea typeface="+mn-ea"/>
          <a:cs typeface="+mn-cs"/>
        </a:defRPr>
      </a:lvl5pPr>
      <a:lvl6pPr marL="2704502" algn="l" defTabSz="1081799" rtl="0" eaLnBrk="1" latinLnBrk="0" hangingPunct="1">
        <a:defRPr sz="2100" kern="1200">
          <a:solidFill>
            <a:schemeClr val="tx1"/>
          </a:solidFill>
          <a:latin typeface="+mn-lt"/>
          <a:ea typeface="+mn-ea"/>
          <a:cs typeface="+mn-cs"/>
        </a:defRPr>
      </a:lvl6pPr>
      <a:lvl7pPr marL="3245404" algn="l" defTabSz="1081799" rtl="0" eaLnBrk="1" latinLnBrk="0" hangingPunct="1">
        <a:defRPr sz="2100" kern="1200">
          <a:solidFill>
            <a:schemeClr val="tx1"/>
          </a:solidFill>
          <a:latin typeface="+mn-lt"/>
          <a:ea typeface="+mn-ea"/>
          <a:cs typeface="+mn-cs"/>
        </a:defRPr>
      </a:lvl7pPr>
      <a:lvl8pPr marL="3786305" algn="l" defTabSz="1081799" rtl="0" eaLnBrk="1" latinLnBrk="0" hangingPunct="1">
        <a:defRPr sz="2100" kern="1200">
          <a:solidFill>
            <a:schemeClr val="tx1"/>
          </a:solidFill>
          <a:latin typeface="+mn-lt"/>
          <a:ea typeface="+mn-ea"/>
          <a:cs typeface="+mn-cs"/>
        </a:defRPr>
      </a:lvl8pPr>
      <a:lvl9pPr marL="4327204" algn="l" defTabSz="1081799" rtl="0" eaLnBrk="1" latinLnBrk="0" hangingPunct="1">
        <a:defRPr sz="21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1341" y="325179"/>
            <a:ext cx="9744075" cy="1353344"/>
          </a:xfrm>
          <a:prstGeom prst="rect">
            <a:avLst/>
          </a:prstGeom>
        </p:spPr>
        <p:txBody>
          <a:bodyPr vert="horz" lIns="108177" tIns="54089" rIns="108177" bIns="54089"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541341" y="1894682"/>
            <a:ext cx="9744075" cy="5358866"/>
          </a:xfrm>
          <a:prstGeom prst="rect">
            <a:avLst/>
          </a:prstGeom>
        </p:spPr>
        <p:txBody>
          <a:bodyPr vert="horz" lIns="108177" tIns="54089" rIns="108177" bIns="540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541337" y="7526096"/>
            <a:ext cx="2526242" cy="432318"/>
          </a:xfrm>
          <a:prstGeom prst="rect">
            <a:avLst/>
          </a:prstGeom>
        </p:spPr>
        <p:txBody>
          <a:bodyPr vert="horz" lIns="108177" tIns="54089" rIns="108177" bIns="54089" rtlCol="0" anchor="ctr"/>
          <a:lstStyle>
            <a:lvl1pPr algn="l">
              <a:defRPr sz="1399">
                <a:solidFill>
                  <a:schemeClr val="tx1">
                    <a:tint val="75000"/>
                  </a:schemeClr>
                </a:solidFill>
              </a:defRPr>
            </a:lvl1pPr>
          </a:lstStyle>
          <a:p>
            <a:fld id="{1C552EE3-C1F9-4E04-98AE-3A0BA72F0934}" type="datetimeFigureOut">
              <a:rPr lang="en-US" smtClean="0"/>
              <a:t>4/25/2024</a:t>
            </a:fld>
            <a:endParaRPr lang="en-US"/>
          </a:p>
        </p:txBody>
      </p:sp>
      <p:sp>
        <p:nvSpPr>
          <p:cNvPr id="5" name="Footer Placeholder 4"/>
          <p:cNvSpPr>
            <a:spLocks noGrp="1"/>
          </p:cNvSpPr>
          <p:nvPr>
            <p:ph type="ftr" sz="quarter" idx="3"/>
          </p:nvPr>
        </p:nvSpPr>
        <p:spPr>
          <a:xfrm>
            <a:off x="3699143" y="7526096"/>
            <a:ext cx="3428471" cy="432318"/>
          </a:xfrm>
          <a:prstGeom prst="rect">
            <a:avLst/>
          </a:prstGeom>
        </p:spPr>
        <p:txBody>
          <a:bodyPr vert="horz" lIns="108177" tIns="54089" rIns="108177" bIns="54089" rtlCol="0" anchor="ctr"/>
          <a:lstStyle>
            <a:lvl1pPr algn="ctr">
              <a:defRPr sz="1399">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759171" y="7526096"/>
            <a:ext cx="2526242" cy="432318"/>
          </a:xfrm>
          <a:prstGeom prst="rect">
            <a:avLst/>
          </a:prstGeom>
        </p:spPr>
        <p:txBody>
          <a:bodyPr vert="horz" lIns="108177" tIns="54089" rIns="108177" bIns="54089" rtlCol="0" anchor="ctr"/>
          <a:lstStyle>
            <a:lvl1pPr algn="r">
              <a:defRPr sz="1399">
                <a:solidFill>
                  <a:schemeClr val="tx1">
                    <a:tint val="75000"/>
                  </a:schemeClr>
                </a:solidFill>
              </a:defRPr>
            </a:lvl1pPr>
          </a:lstStyle>
          <a:p>
            <a:fld id="{ACFC4956-8C58-4149-9775-70BB5168A12F}" type="slidenum">
              <a:rPr lang="en-US" smtClean="0"/>
              <a:t>‹#›</a:t>
            </a:fld>
            <a:endParaRPr lang="en-US"/>
          </a:p>
        </p:txBody>
      </p:sp>
    </p:spTree>
    <p:extLst>
      <p:ext uri="{BB962C8B-B14F-4D97-AF65-F5344CB8AC3E}">
        <p14:creationId xmlns:p14="http://schemas.microsoft.com/office/powerpoint/2010/main" val="1038576910"/>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Lst>
  <p:txStyles>
    <p:titleStyle>
      <a:lvl1pPr algn="ctr" defTabSz="1081805" rtl="0" eaLnBrk="1" latinLnBrk="0" hangingPunct="1">
        <a:spcBef>
          <a:spcPct val="0"/>
        </a:spcBef>
        <a:buNone/>
        <a:defRPr sz="5200" kern="1200">
          <a:solidFill>
            <a:schemeClr val="tx1"/>
          </a:solidFill>
          <a:latin typeface="+mj-lt"/>
          <a:ea typeface="+mj-ea"/>
          <a:cs typeface="+mj-cs"/>
        </a:defRPr>
      </a:lvl1pPr>
    </p:titleStyle>
    <p:bodyStyle>
      <a:lvl1pPr marL="405681" indent="-405681" algn="l" defTabSz="1081805" rtl="0" eaLnBrk="1" latinLnBrk="0" hangingPunct="1">
        <a:spcBef>
          <a:spcPct val="20000"/>
        </a:spcBef>
        <a:buFont typeface="Arial" pitchFamily="34" charset="0"/>
        <a:buChar char="•"/>
        <a:defRPr sz="3799" kern="1200">
          <a:solidFill>
            <a:schemeClr val="tx1"/>
          </a:solidFill>
          <a:latin typeface="+mn-lt"/>
          <a:ea typeface="+mn-ea"/>
          <a:cs typeface="+mn-cs"/>
        </a:defRPr>
      </a:lvl1pPr>
      <a:lvl2pPr marL="878970" indent="-338065" algn="l" defTabSz="1081805" rtl="0" eaLnBrk="1" latinLnBrk="0" hangingPunct="1">
        <a:spcBef>
          <a:spcPct val="20000"/>
        </a:spcBef>
        <a:buFont typeface="Arial" pitchFamily="34" charset="0"/>
        <a:buChar char="–"/>
        <a:defRPr sz="3300" kern="1200">
          <a:solidFill>
            <a:schemeClr val="tx1"/>
          </a:solidFill>
          <a:latin typeface="+mn-lt"/>
          <a:ea typeface="+mn-ea"/>
          <a:cs typeface="+mn-cs"/>
        </a:defRPr>
      </a:lvl2pPr>
      <a:lvl3pPr marL="1352259" indent="-270450" algn="l" defTabSz="1081805"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893165" indent="-270450" algn="l" defTabSz="1081805"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434067" indent="-270450" algn="l" defTabSz="1081805"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974970" indent="-270450" algn="l" defTabSz="1081805"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15876" indent="-270450" algn="l" defTabSz="1081805"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56779" indent="-270450" algn="l" defTabSz="1081805"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597685" indent="-270450" algn="l" defTabSz="1081805"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el-GR"/>
      </a:defPPr>
      <a:lvl1pPr marL="0" algn="l" defTabSz="1081805" rtl="0" eaLnBrk="1" latinLnBrk="0" hangingPunct="1">
        <a:defRPr sz="2100" kern="1200">
          <a:solidFill>
            <a:schemeClr val="tx1"/>
          </a:solidFill>
          <a:latin typeface="+mn-lt"/>
          <a:ea typeface="+mn-ea"/>
          <a:cs typeface="+mn-cs"/>
        </a:defRPr>
      </a:lvl1pPr>
      <a:lvl2pPr marL="540903" algn="l" defTabSz="1081805" rtl="0" eaLnBrk="1" latinLnBrk="0" hangingPunct="1">
        <a:defRPr sz="2100" kern="1200">
          <a:solidFill>
            <a:schemeClr val="tx1"/>
          </a:solidFill>
          <a:latin typeface="+mn-lt"/>
          <a:ea typeface="+mn-ea"/>
          <a:cs typeface="+mn-cs"/>
        </a:defRPr>
      </a:lvl2pPr>
      <a:lvl3pPr marL="1081805" algn="l" defTabSz="1081805" rtl="0" eaLnBrk="1" latinLnBrk="0" hangingPunct="1">
        <a:defRPr sz="2100" kern="1200">
          <a:solidFill>
            <a:schemeClr val="tx1"/>
          </a:solidFill>
          <a:latin typeface="+mn-lt"/>
          <a:ea typeface="+mn-ea"/>
          <a:cs typeface="+mn-cs"/>
        </a:defRPr>
      </a:lvl3pPr>
      <a:lvl4pPr marL="1622712" algn="l" defTabSz="1081805" rtl="0" eaLnBrk="1" latinLnBrk="0" hangingPunct="1">
        <a:defRPr sz="2100" kern="1200">
          <a:solidFill>
            <a:schemeClr val="tx1"/>
          </a:solidFill>
          <a:latin typeface="+mn-lt"/>
          <a:ea typeface="+mn-ea"/>
          <a:cs typeface="+mn-cs"/>
        </a:defRPr>
      </a:lvl4pPr>
      <a:lvl5pPr marL="2163614" algn="l" defTabSz="1081805" rtl="0" eaLnBrk="1" latinLnBrk="0" hangingPunct="1">
        <a:defRPr sz="2100" kern="1200">
          <a:solidFill>
            <a:schemeClr val="tx1"/>
          </a:solidFill>
          <a:latin typeface="+mn-lt"/>
          <a:ea typeface="+mn-ea"/>
          <a:cs typeface="+mn-cs"/>
        </a:defRPr>
      </a:lvl5pPr>
      <a:lvl6pPr marL="2704519" algn="l" defTabSz="1081805" rtl="0" eaLnBrk="1" latinLnBrk="0" hangingPunct="1">
        <a:defRPr sz="2100" kern="1200">
          <a:solidFill>
            <a:schemeClr val="tx1"/>
          </a:solidFill>
          <a:latin typeface="+mn-lt"/>
          <a:ea typeface="+mn-ea"/>
          <a:cs typeface="+mn-cs"/>
        </a:defRPr>
      </a:lvl6pPr>
      <a:lvl7pPr marL="3245425" algn="l" defTabSz="1081805" rtl="0" eaLnBrk="1" latinLnBrk="0" hangingPunct="1">
        <a:defRPr sz="2100" kern="1200">
          <a:solidFill>
            <a:schemeClr val="tx1"/>
          </a:solidFill>
          <a:latin typeface="+mn-lt"/>
          <a:ea typeface="+mn-ea"/>
          <a:cs typeface="+mn-cs"/>
        </a:defRPr>
      </a:lvl7pPr>
      <a:lvl8pPr marL="3786329" algn="l" defTabSz="1081805" rtl="0" eaLnBrk="1" latinLnBrk="0" hangingPunct="1">
        <a:defRPr sz="2100" kern="1200">
          <a:solidFill>
            <a:schemeClr val="tx1"/>
          </a:solidFill>
          <a:latin typeface="+mn-lt"/>
          <a:ea typeface="+mn-ea"/>
          <a:cs typeface="+mn-cs"/>
        </a:defRPr>
      </a:lvl8pPr>
      <a:lvl9pPr marL="4327231" algn="l" defTabSz="1081805"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2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2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2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2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2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25.xml"/><Relationship Id="rId1" Type="http://schemas.openxmlformats.org/officeDocument/2006/relationships/slideLayout" Target="../slideLayouts/slideLayout25.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2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2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2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2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3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3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3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3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3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3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3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A94871E-96FC-4ADE-815B-41A636E34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826750" cy="81200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p:cNvSpPr>
            <a:spLocks noGrp="1"/>
          </p:cNvSpPr>
          <p:nvPr>
            <p:ph type="ctrTitle"/>
          </p:nvPr>
        </p:nvSpPr>
        <p:spPr>
          <a:xfrm>
            <a:off x="568404" y="378936"/>
            <a:ext cx="5820821" cy="4609028"/>
          </a:xfrm>
        </p:spPr>
        <p:txBody>
          <a:bodyPr>
            <a:normAutofit/>
          </a:bodyPr>
          <a:lstStyle/>
          <a:p>
            <a:pPr algn="l">
              <a:lnSpc>
                <a:spcPct val="90000"/>
              </a:lnSpc>
              <a:spcAft>
                <a:spcPts val="1000"/>
              </a:spcAft>
            </a:pPr>
            <a:r>
              <a:rPr lang="el-GR" sz="3700" b="1" dirty="0">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Αξιολόγηση των  πρώτων 100 ημερών  των νέων Δημοτικών Αρχών στους Δήμους Αθήνας και Θεσσαλονίκης </a:t>
            </a:r>
            <a:br>
              <a:rPr lang="el-GR" sz="3700" dirty="0">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br>
            <a:r>
              <a:rPr lang="el-GR" sz="3700" b="1" dirty="0">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και οι Πολιτικοί συσχετισμοί</a:t>
            </a:r>
            <a:r>
              <a:rPr lang="el-GR" sz="3700" b="1" dirty="0">
                <a:solidFill>
                  <a:schemeClr val="tx2">
                    <a:lumMod val="50000"/>
                  </a:schemeClr>
                </a:solidFill>
                <a:latin typeface="Calibri" panose="020F0502020204030204" pitchFamily="34" charset="0"/>
                <a:ea typeface="Times New Roman" panose="02020603050405020304" pitchFamily="18" charset="0"/>
                <a:cs typeface="Times New Roman" panose="02020603050405020304" pitchFamily="18" charset="0"/>
              </a:rPr>
              <a:t>,</a:t>
            </a:r>
            <a:r>
              <a:rPr lang="el-GR" sz="3700" b="1" dirty="0">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ενόψει Ευρωεκλογών</a:t>
            </a:r>
            <a:endParaRPr lang="el-GR" sz="3700" dirty="0">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Υπότιτλος 2"/>
          <p:cNvSpPr>
            <a:spLocks noGrp="1"/>
          </p:cNvSpPr>
          <p:nvPr>
            <p:ph type="subTitle" idx="1"/>
          </p:nvPr>
        </p:nvSpPr>
        <p:spPr>
          <a:xfrm>
            <a:off x="568404" y="5483423"/>
            <a:ext cx="5943370" cy="1858315"/>
          </a:xfrm>
        </p:spPr>
        <p:txBody>
          <a:bodyPr>
            <a:normAutofit/>
          </a:bodyPr>
          <a:lstStyle/>
          <a:p>
            <a:pPr algn="l"/>
            <a:r>
              <a:rPr lang="el-GR" dirty="0">
                <a:solidFill>
                  <a:schemeClr val="tx2">
                    <a:lumMod val="50000"/>
                  </a:schemeClr>
                </a:solidFill>
              </a:rPr>
              <a:t>Απρίλιος  2024</a:t>
            </a:r>
            <a:endParaRPr lang="en-US" dirty="0">
              <a:solidFill>
                <a:schemeClr val="tx2">
                  <a:lumMod val="50000"/>
                </a:schemeClr>
              </a:solidFill>
            </a:endParaRPr>
          </a:p>
        </p:txBody>
      </p:sp>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545" y="5220694"/>
            <a:ext cx="3768396" cy="21654"/>
          </a:xfrm>
          <a:custGeom>
            <a:avLst/>
            <a:gdLst>
              <a:gd name="connsiteX0" fmla="*/ 0 w 3768396"/>
              <a:gd name="connsiteY0" fmla="*/ 0 h 21654"/>
              <a:gd name="connsiteX1" fmla="*/ 703434 w 3768396"/>
              <a:gd name="connsiteY1" fmla="*/ 0 h 21654"/>
              <a:gd name="connsiteX2" fmla="*/ 1369184 w 3768396"/>
              <a:gd name="connsiteY2" fmla="*/ 0 h 21654"/>
              <a:gd name="connsiteX3" fmla="*/ 2034934 w 3768396"/>
              <a:gd name="connsiteY3" fmla="*/ 0 h 21654"/>
              <a:gd name="connsiteX4" fmla="*/ 2549948 w 3768396"/>
              <a:gd name="connsiteY4" fmla="*/ 0 h 21654"/>
              <a:gd name="connsiteX5" fmla="*/ 3102646 w 3768396"/>
              <a:gd name="connsiteY5" fmla="*/ 0 h 21654"/>
              <a:gd name="connsiteX6" fmla="*/ 3768396 w 3768396"/>
              <a:gd name="connsiteY6" fmla="*/ 0 h 21654"/>
              <a:gd name="connsiteX7" fmla="*/ 3768396 w 3768396"/>
              <a:gd name="connsiteY7" fmla="*/ 21654 h 21654"/>
              <a:gd name="connsiteX8" fmla="*/ 3140330 w 3768396"/>
              <a:gd name="connsiteY8" fmla="*/ 21654 h 21654"/>
              <a:gd name="connsiteX9" fmla="*/ 2625316 w 3768396"/>
              <a:gd name="connsiteY9" fmla="*/ 21654 h 21654"/>
              <a:gd name="connsiteX10" fmla="*/ 2110302 w 3768396"/>
              <a:gd name="connsiteY10" fmla="*/ 21654 h 21654"/>
              <a:gd name="connsiteX11" fmla="*/ 1444552 w 3768396"/>
              <a:gd name="connsiteY11" fmla="*/ 21654 h 21654"/>
              <a:gd name="connsiteX12" fmla="*/ 891854 w 3768396"/>
              <a:gd name="connsiteY12" fmla="*/ 21654 h 21654"/>
              <a:gd name="connsiteX13" fmla="*/ 0 w 3768396"/>
              <a:gd name="connsiteY13" fmla="*/ 21654 h 21654"/>
              <a:gd name="connsiteX14" fmla="*/ 0 w 3768396"/>
              <a:gd name="connsiteY14" fmla="*/ 0 h 21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68396" h="21654" fill="none" extrusionOk="0">
                <a:moveTo>
                  <a:pt x="0" y="0"/>
                </a:moveTo>
                <a:cubicBezTo>
                  <a:pt x="324089" y="-21890"/>
                  <a:pt x="403662" y="-1178"/>
                  <a:pt x="703434" y="0"/>
                </a:cubicBezTo>
                <a:cubicBezTo>
                  <a:pt x="1003206" y="1178"/>
                  <a:pt x="1195101" y="-8144"/>
                  <a:pt x="1369184" y="0"/>
                </a:cubicBezTo>
                <a:cubicBezTo>
                  <a:pt x="1543267" y="8144"/>
                  <a:pt x="1715313" y="14082"/>
                  <a:pt x="2034934" y="0"/>
                </a:cubicBezTo>
                <a:cubicBezTo>
                  <a:pt x="2354555" y="-14082"/>
                  <a:pt x="2439501" y="-3281"/>
                  <a:pt x="2549948" y="0"/>
                </a:cubicBezTo>
                <a:cubicBezTo>
                  <a:pt x="2660395" y="3281"/>
                  <a:pt x="2923505" y="9040"/>
                  <a:pt x="3102646" y="0"/>
                </a:cubicBezTo>
                <a:cubicBezTo>
                  <a:pt x="3281787" y="-9040"/>
                  <a:pt x="3518049" y="-5741"/>
                  <a:pt x="3768396" y="0"/>
                </a:cubicBezTo>
                <a:cubicBezTo>
                  <a:pt x="3768635" y="9260"/>
                  <a:pt x="3767391" y="12031"/>
                  <a:pt x="3768396" y="21654"/>
                </a:cubicBezTo>
                <a:cubicBezTo>
                  <a:pt x="3482640" y="35578"/>
                  <a:pt x="3343545" y="7184"/>
                  <a:pt x="3140330" y="21654"/>
                </a:cubicBezTo>
                <a:cubicBezTo>
                  <a:pt x="2937115" y="36124"/>
                  <a:pt x="2815560" y="32780"/>
                  <a:pt x="2625316" y="21654"/>
                </a:cubicBezTo>
                <a:cubicBezTo>
                  <a:pt x="2435072" y="10528"/>
                  <a:pt x="2366542" y="4013"/>
                  <a:pt x="2110302" y="21654"/>
                </a:cubicBezTo>
                <a:cubicBezTo>
                  <a:pt x="1854062" y="39295"/>
                  <a:pt x="1598544" y="-948"/>
                  <a:pt x="1444552" y="21654"/>
                </a:cubicBezTo>
                <a:cubicBezTo>
                  <a:pt x="1290560" y="44256"/>
                  <a:pt x="1058945" y="10453"/>
                  <a:pt x="891854" y="21654"/>
                </a:cubicBezTo>
                <a:cubicBezTo>
                  <a:pt x="724763" y="32855"/>
                  <a:pt x="366926" y="10770"/>
                  <a:pt x="0" y="21654"/>
                </a:cubicBezTo>
                <a:cubicBezTo>
                  <a:pt x="-133" y="10827"/>
                  <a:pt x="-883" y="8851"/>
                  <a:pt x="0" y="0"/>
                </a:cubicBezTo>
                <a:close/>
              </a:path>
              <a:path w="3768396" h="21654" stroke="0" extrusionOk="0">
                <a:moveTo>
                  <a:pt x="0" y="0"/>
                </a:moveTo>
                <a:cubicBezTo>
                  <a:pt x="264435" y="-8204"/>
                  <a:pt x="335966" y="29456"/>
                  <a:pt x="590382" y="0"/>
                </a:cubicBezTo>
                <a:cubicBezTo>
                  <a:pt x="844798" y="-29456"/>
                  <a:pt x="981709" y="21302"/>
                  <a:pt x="1105396" y="0"/>
                </a:cubicBezTo>
                <a:cubicBezTo>
                  <a:pt x="1229083" y="-21302"/>
                  <a:pt x="1563219" y="12078"/>
                  <a:pt x="1808830" y="0"/>
                </a:cubicBezTo>
                <a:cubicBezTo>
                  <a:pt x="2054441" y="-12078"/>
                  <a:pt x="2265084" y="-25620"/>
                  <a:pt x="2399212" y="0"/>
                </a:cubicBezTo>
                <a:cubicBezTo>
                  <a:pt x="2533340" y="25620"/>
                  <a:pt x="2823373" y="21714"/>
                  <a:pt x="2989594" y="0"/>
                </a:cubicBezTo>
                <a:cubicBezTo>
                  <a:pt x="3155815" y="-21714"/>
                  <a:pt x="3517611" y="-467"/>
                  <a:pt x="3768396" y="0"/>
                </a:cubicBezTo>
                <a:cubicBezTo>
                  <a:pt x="3767999" y="5583"/>
                  <a:pt x="3768255" y="11470"/>
                  <a:pt x="3768396" y="21654"/>
                </a:cubicBezTo>
                <a:cubicBezTo>
                  <a:pt x="3465721" y="-8251"/>
                  <a:pt x="3346625" y="12325"/>
                  <a:pt x="3140330" y="21654"/>
                </a:cubicBezTo>
                <a:cubicBezTo>
                  <a:pt x="2934035" y="30983"/>
                  <a:pt x="2784768" y="1385"/>
                  <a:pt x="2625316" y="21654"/>
                </a:cubicBezTo>
                <a:cubicBezTo>
                  <a:pt x="2465864" y="41923"/>
                  <a:pt x="2281537" y="5372"/>
                  <a:pt x="1997250" y="21654"/>
                </a:cubicBezTo>
                <a:cubicBezTo>
                  <a:pt x="1712963" y="37936"/>
                  <a:pt x="1568876" y="11793"/>
                  <a:pt x="1369184" y="21654"/>
                </a:cubicBezTo>
                <a:cubicBezTo>
                  <a:pt x="1169492" y="31515"/>
                  <a:pt x="1048679" y="32766"/>
                  <a:pt x="778802" y="21654"/>
                </a:cubicBezTo>
                <a:cubicBezTo>
                  <a:pt x="508925" y="10542"/>
                  <a:pt x="346098" y="48559"/>
                  <a:pt x="0" y="21654"/>
                </a:cubicBezTo>
                <a:cubicBezTo>
                  <a:pt x="-646" y="15317"/>
                  <a:pt x="554" y="9525"/>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5">
            <a:extLst>
              <a:ext uri="{FF2B5EF4-FFF2-40B4-BE49-F238E27FC236}">
                <a16:creationId xmlns:a16="http://schemas.microsoft.com/office/drawing/2014/main" id="{8D24EC6D-BF54-E49A-D84D-D5A01A2CA3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910173" y="2976321"/>
            <a:ext cx="3629668" cy="188742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6232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useBgFill="1">
        <p:nvSpPr>
          <p:cNvPr id="4121" name="Rectangle 4111">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826750" cy="81200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9" name="TextBox 8">
            <a:extLst>
              <a:ext uri="{FF2B5EF4-FFF2-40B4-BE49-F238E27FC236}">
                <a16:creationId xmlns:a16="http://schemas.microsoft.com/office/drawing/2014/main" id="{703A4684-158D-40D2-800B-00A31F598B65}"/>
              </a:ext>
            </a:extLst>
          </p:cNvPr>
          <p:cNvSpPr txBox="1">
            <a:spLocks noChangeArrowheads="1"/>
          </p:cNvSpPr>
          <p:nvPr/>
        </p:nvSpPr>
        <p:spPr bwMode="auto">
          <a:xfrm>
            <a:off x="567340" y="4235807"/>
            <a:ext cx="9687988" cy="199841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eaLnBrk="1" fontAlgn="base" hangingPunct="1">
              <a:lnSpc>
                <a:spcPct val="90000"/>
              </a:lnSpc>
              <a:spcBef>
                <a:spcPct val="0"/>
              </a:spcBef>
              <a:spcAft>
                <a:spcPts val="600"/>
              </a:spcAft>
              <a:buClrTx/>
              <a:buSzTx/>
              <a:tabLst/>
              <a:defRPr/>
            </a:pPr>
            <a:r>
              <a:rPr kumimoji="0" lang="en-US" altLang="el-GR" sz="4300" b="1" i="0" u="none" strike="noStrike" kern="1200" cap="none" spc="0" normalizeH="0" baseline="0" noProof="0" dirty="0">
                <a:ln>
                  <a:noFill/>
                </a:ln>
                <a:solidFill>
                  <a:schemeClr val="tx1"/>
                </a:solidFill>
                <a:effectLst/>
                <a:uLnTx/>
                <a:uFillTx/>
                <a:latin typeface="+mj-lt"/>
                <a:ea typeface="+mj-ea"/>
                <a:cs typeface="+mj-cs"/>
              </a:rPr>
              <a:t> </a:t>
            </a:r>
            <a:br>
              <a:rPr kumimoji="0" lang="en-US" altLang="el-GR" sz="4300" b="1" i="0" u="none" strike="noStrike" kern="1200" cap="none" spc="0" normalizeH="0" baseline="0" noProof="0" dirty="0">
                <a:ln>
                  <a:noFill/>
                </a:ln>
                <a:solidFill>
                  <a:schemeClr val="tx1"/>
                </a:solidFill>
                <a:effectLst/>
                <a:uLnTx/>
                <a:uFillTx/>
                <a:latin typeface="+mj-lt"/>
                <a:ea typeface="+mj-ea"/>
                <a:cs typeface="+mj-cs"/>
              </a:rPr>
            </a:br>
            <a:endParaRPr kumimoji="0" lang="en-US" altLang="el-GR" sz="4300" b="1" i="0" u="none" strike="noStrike" kern="1200" cap="none" spc="0" normalizeH="0" baseline="0" noProof="0" dirty="0">
              <a:ln>
                <a:noFill/>
              </a:ln>
              <a:solidFill>
                <a:schemeClr val="tx1"/>
              </a:solidFill>
              <a:effectLst/>
              <a:uLnTx/>
              <a:uFillTx/>
              <a:latin typeface="+mj-lt"/>
              <a:ea typeface="+mj-ea"/>
              <a:cs typeface="+mj-cs"/>
            </a:endParaRPr>
          </a:p>
        </p:txBody>
      </p:sp>
      <p:sp>
        <p:nvSpPr>
          <p:cNvPr id="4098" name="Subtitle 2">
            <a:extLst>
              <a:ext uri="{FF2B5EF4-FFF2-40B4-BE49-F238E27FC236}">
                <a16:creationId xmlns:a16="http://schemas.microsoft.com/office/drawing/2014/main" id="{049E2AE4-94AA-27F6-C935-8CF40674027E}"/>
              </a:ext>
            </a:extLst>
          </p:cNvPr>
          <p:cNvSpPr>
            <a:spLocks noGrp="1"/>
          </p:cNvSpPr>
          <p:nvPr>
            <p:ph type="subTitle" idx="1"/>
          </p:nvPr>
        </p:nvSpPr>
        <p:spPr>
          <a:xfrm>
            <a:off x="567339" y="6702315"/>
            <a:ext cx="9687990" cy="654364"/>
          </a:xfrm>
        </p:spPr>
        <p:txBody>
          <a:bodyPr vert="horz" lIns="91440" tIns="45720" rIns="91440" bIns="45720" rtlCol="0" anchor="t">
            <a:normAutofit fontScale="40000" lnSpcReduction="20000"/>
          </a:bodyPr>
          <a:lstStyle/>
          <a:p>
            <a:pPr marL="0" marR="0" lvl="0" indent="0" algn="ctr" defTabSz="914400" rtl="0" eaLnBrk="1" fontAlgn="base" latinLnBrk="0" hangingPunct="1">
              <a:lnSpc>
                <a:spcPct val="90000"/>
              </a:lnSpc>
              <a:spcBef>
                <a:spcPct val="0"/>
              </a:spcBef>
              <a:spcAft>
                <a:spcPts val="600"/>
              </a:spcAft>
              <a:buClrTx/>
              <a:buSzTx/>
              <a:buFontTx/>
              <a:buNone/>
              <a:tabLst/>
              <a:defRPr/>
            </a:pPr>
            <a:r>
              <a:rPr kumimoji="0" lang="en-US" altLang="el-GR" sz="4300" b="1" i="0" u="none" strike="noStrike" kern="1200" cap="none" spc="0" normalizeH="0" baseline="0" noProof="0" dirty="0">
                <a:ln>
                  <a:noFill/>
                </a:ln>
                <a:solidFill>
                  <a:prstClr val="black"/>
                </a:solidFill>
                <a:effectLst/>
                <a:uLnTx/>
                <a:uFillTx/>
                <a:latin typeface="Calibri"/>
                <a:ea typeface="+mn-ea"/>
                <a:cs typeface="+mn-cs"/>
              </a:rPr>
              <a:t>ΑΠΡΙΛΙΟΣ </a:t>
            </a:r>
          </a:p>
          <a:p>
            <a:pPr marL="0" marR="0" lvl="0" indent="0" algn="ctr" defTabSz="914400" rtl="0" eaLnBrk="1" fontAlgn="base" latinLnBrk="0" hangingPunct="1">
              <a:lnSpc>
                <a:spcPct val="90000"/>
              </a:lnSpc>
              <a:spcBef>
                <a:spcPct val="0"/>
              </a:spcBef>
              <a:spcAft>
                <a:spcPts val="600"/>
              </a:spcAft>
              <a:buClrTx/>
              <a:buSzTx/>
              <a:buFontTx/>
              <a:buNone/>
              <a:tabLst/>
              <a:defRPr/>
            </a:pPr>
            <a:r>
              <a:rPr kumimoji="0" lang="en-US" altLang="el-GR" sz="4300" b="1" i="0" u="none" strike="noStrike" kern="1200" cap="none" spc="0" normalizeH="0" baseline="0" noProof="0" dirty="0">
                <a:ln>
                  <a:noFill/>
                </a:ln>
                <a:solidFill>
                  <a:prstClr val="black"/>
                </a:solidFill>
                <a:effectLst/>
                <a:uLnTx/>
                <a:uFillTx/>
                <a:latin typeface="Calibri"/>
                <a:ea typeface="+mn-ea"/>
                <a:cs typeface="+mn-cs"/>
              </a:rPr>
              <a:t>   2024</a:t>
            </a:r>
          </a:p>
          <a:p>
            <a:pPr defTabSz="914400">
              <a:lnSpc>
                <a:spcPct val="90000"/>
              </a:lnSpc>
              <a:spcBef>
                <a:spcPts val="1000"/>
              </a:spcBef>
            </a:pPr>
            <a:endParaRPr lang="en-US" altLang="el-GR" sz="2400" kern="1200" dirty="0">
              <a:solidFill>
                <a:schemeClr val="tx1"/>
              </a:solidFill>
              <a:latin typeface="+mn-lt"/>
              <a:ea typeface="+mn-ea"/>
              <a:cs typeface="+mn-cs"/>
            </a:endParaRPr>
          </a:p>
        </p:txBody>
      </p:sp>
      <p:pic>
        <p:nvPicPr>
          <p:cNvPr id="2" name="Picture 2" descr="Δήμος Αθηναίων: Από την Τρίτη 11 Απριλίου επιστρέφονται οι πινακίδες Ι.Χ.  και δικύκλων εν όψει Πάσχα - Εξαιρούνται όσες αφαιρέθηκαν για στάθμευση σε  ράμπες ΑμεΑ - Δήμος Αθηναίων">
            <a:extLst>
              <a:ext uri="{FF2B5EF4-FFF2-40B4-BE49-F238E27FC236}">
                <a16:creationId xmlns:a16="http://schemas.microsoft.com/office/drawing/2014/main" id="{2B876E79-854E-838B-38C7-EE7F602AF6C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552090" y="942922"/>
            <a:ext cx="5718488" cy="2761870"/>
          </a:xfrm>
          <a:prstGeom prst="rect">
            <a:avLst/>
          </a:prstGeom>
          <a:noFill/>
          <a:extLst>
            <a:ext uri="{909E8E84-426E-40DD-AFC4-6F175D3DCCD1}">
              <a14:hiddenFill xmlns:a14="http://schemas.microsoft.com/office/drawing/2010/main">
                <a:solidFill>
                  <a:srgbClr val="FFFFFF"/>
                </a:solidFill>
              </a14:hiddenFill>
            </a:ext>
          </a:extLst>
        </p:spPr>
      </p:pic>
      <p:sp>
        <p:nvSpPr>
          <p:cNvPr id="4122"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1318" y="6522870"/>
            <a:ext cx="4060031" cy="21654"/>
          </a:xfrm>
          <a:custGeom>
            <a:avLst/>
            <a:gdLst>
              <a:gd name="connsiteX0" fmla="*/ 0 w 4060031"/>
              <a:gd name="connsiteY0" fmla="*/ 0 h 21654"/>
              <a:gd name="connsiteX1" fmla="*/ 676672 w 4060031"/>
              <a:gd name="connsiteY1" fmla="*/ 0 h 21654"/>
              <a:gd name="connsiteX2" fmla="*/ 1272143 w 4060031"/>
              <a:gd name="connsiteY2" fmla="*/ 0 h 21654"/>
              <a:gd name="connsiteX3" fmla="*/ 1948815 w 4060031"/>
              <a:gd name="connsiteY3" fmla="*/ 0 h 21654"/>
              <a:gd name="connsiteX4" fmla="*/ 2503686 w 4060031"/>
              <a:gd name="connsiteY4" fmla="*/ 0 h 21654"/>
              <a:gd name="connsiteX5" fmla="*/ 3139757 w 4060031"/>
              <a:gd name="connsiteY5" fmla="*/ 0 h 21654"/>
              <a:gd name="connsiteX6" fmla="*/ 4060031 w 4060031"/>
              <a:gd name="connsiteY6" fmla="*/ 0 h 21654"/>
              <a:gd name="connsiteX7" fmla="*/ 4060031 w 4060031"/>
              <a:gd name="connsiteY7" fmla="*/ 21654 h 21654"/>
              <a:gd name="connsiteX8" fmla="*/ 3383359 w 4060031"/>
              <a:gd name="connsiteY8" fmla="*/ 21654 h 21654"/>
              <a:gd name="connsiteX9" fmla="*/ 2666087 w 4060031"/>
              <a:gd name="connsiteY9" fmla="*/ 21654 h 21654"/>
              <a:gd name="connsiteX10" fmla="*/ 2070616 w 4060031"/>
              <a:gd name="connsiteY10" fmla="*/ 21654 h 21654"/>
              <a:gd name="connsiteX11" fmla="*/ 1312743 w 4060031"/>
              <a:gd name="connsiteY11" fmla="*/ 21654 h 21654"/>
              <a:gd name="connsiteX12" fmla="*/ 717272 w 4060031"/>
              <a:gd name="connsiteY12" fmla="*/ 21654 h 21654"/>
              <a:gd name="connsiteX13" fmla="*/ 0 w 4060031"/>
              <a:gd name="connsiteY13" fmla="*/ 21654 h 21654"/>
              <a:gd name="connsiteX14" fmla="*/ 0 w 4060031"/>
              <a:gd name="connsiteY14" fmla="*/ 0 h 21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60031" h="21654" fill="none" extrusionOk="0">
                <a:moveTo>
                  <a:pt x="0" y="0"/>
                </a:moveTo>
                <a:cubicBezTo>
                  <a:pt x="247975" y="-4200"/>
                  <a:pt x="374321" y="33728"/>
                  <a:pt x="676672" y="0"/>
                </a:cubicBezTo>
                <a:cubicBezTo>
                  <a:pt x="979023" y="-33728"/>
                  <a:pt x="1013885" y="20214"/>
                  <a:pt x="1272143" y="0"/>
                </a:cubicBezTo>
                <a:cubicBezTo>
                  <a:pt x="1530401" y="-20214"/>
                  <a:pt x="1655890" y="-5494"/>
                  <a:pt x="1948815" y="0"/>
                </a:cubicBezTo>
                <a:cubicBezTo>
                  <a:pt x="2241740" y="5494"/>
                  <a:pt x="2279903" y="-19319"/>
                  <a:pt x="2503686" y="0"/>
                </a:cubicBezTo>
                <a:cubicBezTo>
                  <a:pt x="2727469" y="19319"/>
                  <a:pt x="2856154" y="-7957"/>
                  <a:pt x="3139757" y="0"/>
                </a:cubicBezTo>
                <a:cubicBezTo>
                  <a:pt x="3423360" y="7957"/>
                  <a:pt x="3826633" y="-4042"/>
                  <a:pt x="4060031" y="0"/>
                </a:cubicBezTo>
                <a:cubicBezTo>
                  <a:pt x="4059034" y="5485"/>
                  <a:pt x="4059107" y="11666"/>
                  <a:pt x="4060031" y="21654"/>
                </a:cubicBezTo>
                <a:cubicBezTo>
                  <a:pt x="3820329" y="34761"/>
                  <a:pt x="3712149" y="30014"/>
                  <a:pt x="3383359" y="21654"/>
                </a:cubicBezTo>
                <a:cubicBezTo>
                  <a:pt x="3054569" y="13294"/>
                  <a:pt x="2893723" y="34514"/>
                  <a:pt x="2666087" y="21654"/>
                </a:cubicBezTo>
                <a:cubicBezTo>
                  <a:pt x="2438451" y="8794"/>
                  <a:pt x="2298225" y="9735"/>
                  <a:pt x="2070616" y="21654"/>
                </a:cubicBezTo>
                <a:cubicBezTo>
                  <a:pt x="1843007" y="33573"/>
                  <a:pt x="1558329" y="54673"/>
                  <a:pt x="1312743" y="21654"/>
                </a:cubicBezTo>
                <a:cubicBezTo>
                  <a:pt x="1067157" y="-11365"/>
                  <a:pt x="965546" y="30763"/>
                  <a:pt x="717272" y="21654"/>
                </a:cubicBezTo>
                <a:cubicBezTo>
                  <a:pt x="468998" y="12545"/>
                  <a:pt x="262431" y="21354"/>
                  <a:pt x="0" y="21654"/>
                </a:cubicBezTo>
                <a:cubicBezTo>
                  <a:pt x="-727" y="12446"/>
                  <a:pt x="-1009" y="6002"/>
                  <a:pt x="0" y="0"/>
                </a:cubicBezTo>
                <a:close/>
              </a:path>
              <a:path w="4060031" h="21654" stroke="0" extrusionOk="0">
                <a:moveTo>
                  <a:pt x="0" y="0"/>
                </a:moveTo>
                <a:cubicBezTo>
                  <a:pt x="244626" y="-3144"/>
                  <a:pt x="460962" y="-7287"/>
                  <a:pt x="595471" y="0"/>
                </a:cubicBezTo>
                <a:cubicBezTo>
                  <a:pt x="729980" y="7287"/>
                  <a:pt x="932976" y="-224"/>
                  <a:pt x="1150342" y="0"/>
                </a:cubicBezTo>
                <a:cubicBezTo>
                  <a:pt x="1367708" y="224"/>
                  <a:pt x="1496892" y="-2635"/>
                  <a:pt x="1745813" y="0"/>
                </a:cubicBezTo>
                <a:cubicBezTo>
                  <a:pt x="1994734" y="2635"/>
                  <a:pt x="2227593" y="4747"/>
                  <a:pt x="2422485" y="0"/>
                </a:cubicBezTo>
                <a:cubicBezTo>
                  <a:pt x="2617377" y="-4747"/>
                  <a:pt x="2831481" y="26737"/>
                  <a:pt x="3139757" y="0"/>
                </a:cubicBezTo>
                <a:cubicBezTo>
                  <a:pt x="3448033" y="-26737"/>
                  <a:pt x="3670353" y="2494"/>
                  <a:pt x="4060031" y="0"/>
                </a:cubicBezTo>
                <a:cubicBezTo>
                  <a:pt x="4059878" y="6202"/>
                  <a:pt x="4059014" y="14512"/>
                  <a:pt x="4060031" y="21654"/>
                </a:cubicBezTo>
                <a:cubicBezTo>
                  <a:pt x="3734042" y="27504"/>
                  <a:pt x="3560627" y="-11583"/>
                  <a:pt x="3302159" y="21654"/>
                </a:cubicBezTo>
                <a:cubicBezTo>
                  <a:pt x="3043691" y="54891"/>
                  <a:pt x="2897206" y="11904"/>
                  <a:pt x="2747288" y="21654"/>
                </a:cubicBezTo>
                <a:cubicBezTo>
                  <a:pt x="2597370" y="31404"/>
                  <a:pt x="2344591" y="-7962"/>
                  <a:pt x="1989415" y="21654"/>
                </a:cubicBezTo>
                <a:cubicBezTo>
                  <a:pt x="1634239" y="51270"/>
                  <a:pt x="1499636" y="7722"/>
                  <a:pt x="1231543" y="21654"/>
                </a:cubicBezTo>
                <a:cubicBezTo>
                  <a:pt x="963450" y="35586"/>
                  <a:pt x="898160" y="39989"/>
                  <a:pt x="676672" y="21654"/>
                </a:cubicBezTo>
                <a:cubicBezTo>
                  <a:pt x="455184" y="3319"/>
                  <a:pt x="197929" y="29669"/>
                  <a:pt x="0" y="21654"/>
                </a:cubicBezTo>
                <a:cubicBezTo>
                  <a:pt x="-903" y="15369"/>
                  <a:pt x="-780" y="573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 name="Rectangle 3101">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4124" y="530510"/>
            <a:ext cx="3032031" cy="4500794"/>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33117"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Calibri"/>
              <a:ea typeface="+mn-ea"/>
              <a:cs typeface="+mn-cs"/>
            </a:endParaRPr>
          </a:p>
        </p:txBody>
      </p:sp>
      <p:sp>
        <p:nvSpPr>
          <p:cNvPr id="3074" name="Title 5">
            <a:extLst>
              <a:ext uri="{FF2B5EF4-FFF2-40B4-BE49-F238E27FC236}">
                <a16:creationId xmlns:a16="http://schemas.microsoft.com/office/drawing/2014/main" id="{E27AB5F6-B526-4477-9C02-1AC62B0211BB}"/>
              </a:ext>
            </a:extLst>
          </p:cNvPr>
          <p:cNvSpPr>
            <a:spLocks noGrp="1"/>
          </p:cNvSpPr>
          <p:nvPr>
            <p:ph type="title"/>
          </p:nvPr>
        </p:nvSpPr>
        <p:spPr>
          <a:xfrm>
            <a:off x="414123" y="1909824"/>
            <a:ext cx="3032030" cy="1446836"/>
          </a:xfrm>
          <a:solidFill>
            <a:schemeClr val="tx2"/>
          </a:solidFill>
        </p:spPr>
        <p:txBody>
          <a:bodyPr vert="horz" lIns="91440" tIns="45720" rIns="91440" bIns="45720" rtlCol="0" anchor="ctr">
            <a:normAutofit/>
          </a:bodyPr>
          <a:lstStyle/>
          <a:p>
            <a:pPr algn="ctr" defTabSz="914406">
              <a:lnSpc>
                <a:spcPct val="90000"/>
              </a:lnSpc>
            </a:pPr>
            <a:r>
              <a:rPr lang="en-US" altLang="en-US" sz="3900" dirty="0">
                <a:solidFill>
                  <a:schemeClr val="bg1">
                    <a:lumMod val="95000"/>
                  </a:schemeClr>
                </a:solidFill>
              </a:rPr>
              <a:t>Τα</a:t>
            </a:r>
            <a:r>
              <a:rPr lang="en-US" altLang="en-US" sz="3900" dirty="0" err="1">
                <a:solidFill>
                  <a:schemeClr val="bg1">
                    <a:lumMod val="95000"/>
                  </a:schemeClr>
                </a:solidFill>
              </a:rPr>
              <a:t>υτότητ</a:t>
            </a:r>
            <a:r>
              <a:rPr lang="en-US" altLang="en-US" sz="3900" dirty="0">
                <a:solidFill>
                  <a:schemeClr val="bg1">
                    <a:lumMod val="95000"/>
                  </a:schemeClr>
                </a:solidFill>
              </a:rPr>
              <a:t>α Έρευνας</a:t>
            </a:r>
          </a:p>
        </p:txBody>
      </p:sp>
      <p:sp>
        <p:nvSpPr>
          <p:cNvPr id="3104" name="Rectangle 3103">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4123" y="5232487"/>
            <a:ext cx="3032031" cy="2344200"/>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33117"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106" name="Rectangle 3105">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1691" y="530510"/>
            <a:ext cx="6827526" cy="704821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33117"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3075" name="4 - Θέση περιεχομένου">
            <a:extLst>
              <a:ext uri="{FF2B5EF4-FFF2-40B4-BE49-F238E27FC236}">
                <a16:creationId xmlns:a16="http://schemas.microsoft.com/office/drawing/2014/main" id="{0FD9D685-9ECC-480A-9435-6AA3E4ED3556}"/>
              </a:ext>
            </a:extLst>
          </p:cNvPr>
          <p:cNvSpPr>
            <a:spLocks noGrp="1"/>
          </p:cNvSpPr>
          <p:nvPr>
            <p:ph idx="1"/>
          </p:nvPr>
        </p:nvSpPr>
        <p:spPr>
          <a:xfrm>
            <a:off x="3887017" y="648183"/>
            <a:ext cx="6249528" cy="6624635"/>
          </a:xfrm>
        </p:spPr>
        <p:txBody>
          <a:bodyPr vert="horz" lIns="91440" tIns="45720" rIns="91440" bIns="45720" rtlCol="0" anchor="ctr">
            <a:normAutofit fontScale="92500" lnSpcReduction="20000"/>
          </a:bodyPr>
          <a:lstStyle/>
          <a:p>
            <a:pPr marL="361648" indent="-285750" defTabSz="914406">
              <a:lnSpc>
                <a:spcPct val="90000"/>
              </a:lnSpc>
              <a:buFont typeface="Wingdings" panose="05000000000000000000" pitchFamily="2" charset="2"/>
              <a:buChar char="Ø"/>
              <a:defRPr/>
            </a:pPr>
            <a:r>
              <a:rPr lang="en-US" altLang="en-US" sz="1300" b="1" dirty="0">
                <a:solidFill>
                  <a:schemeClr val="tx2">
                    <a:lumMod val="50000"/>
                  </a:schemeClr>
                </a:solidFill>
              </a:rPr>
              <a:t>Η </a:t>
            </a:r>
            <a:r>
              <a:rPr lang="en-US" altLang="en-US" sz="1300" b="1" dirty="0" err="1">
                <a:solidFill>
                  <a:schemeClr val="tx2">
                    <a:lumMod val="50000"/>
                  </a:schemeClr>
                </a:solidFill>
              </a:rPr>
              <a:t>Έρευν</a:t>
            </a:r>
            <a:r>
              <a:rPr lang="en-US" altLang="en-US" sz="1300" b="1" dirty="0">
                <a:solidFill>
                  <a:schemeClr val="tx2">
                    <a:lumMod val="50000"/>
                  </a:schemeClr>
                </a:solidFill>
              </a:rPr>
              <a:t>α πραγματοποιήθηκε από την Opinion Poll Ε.Π.Ε – Αριθμός Μητρώου Ε.Σ.Ρ. 49.</a:t>
            </a:r>
          </a:p>
          <a:p>
            <a:pPr marL="75898" indent="0" defTabSz="914406">
              <a:lnSpc>
                <a:spcPct val="90000"/>
              </a:lnSpc>
              <a:buNone/>
              <a:defRPr/>
            </a:pPr>
            <a:r>
              <a:rPr lang="en-US" altLang="en-US" sz="1300" b="1" dirty="0">
                <a:solidFill>
                  <a:schemeClr val="tx2">
                    <a:lumMod val="50000"/>
                  </a:schemeClr>
                </a:solidFill>
              </a:rPr>
              <a:t> </a:t>
            </a:r>
          </a:p>
          <a:p>
            <a:pPr marL="361648" indent="-285750" defTabSz="914406">
              <a:lnSpc>
                <a:spcPct val="90000"/>
              </a:lnSpc>
              <a:buFont typeface="Wingdings" panose="05000000000000000000" pitchFamily="2" charset="2"/>
              <a:buChar char="Ø"/>
              <a:defRPr/>
            </a:pPr>
            <a:r>
              <a:rPr lang="el-GR" altLang="en-US" sz="1300" b="1" dirty="0">
                <a:solidFill>
                  <a:schemeClr val="tx2">
                    <a:lumMod val="50000"/>
                  </a:schemeClr>
                </a:solidFill>
              </a:rPr>
              <a:t>ΕΝΤΟΛΕΑΣ </a:t>
            </a:r>
            <a:r>
              <a:rPr lang="en-US" altLang="en-US" sz="1300" b="1" dirty="0">
                <a:solidFill>
                  <a:schemeClr val="tx2">
                    <a:lumMod val="50000"/>
                  </a:schemeClr>
                </a:solidFill>
              </a:rPr>
              <a:t>:</a:t>
            </a:r>
          </a:p>
          <a:p>
            <a:pPr indent="-228602" defTabSz="914406">
              <a:lnSpc>
                <a:spcPct val="90000"/>
              </a:lnSpc>
              <a:defRPr/>
            </a:pPr>
            <a:endParaRPr lang="en-US" altLang="en-US" sz="1300" b="1" dirty="0">
              <a:solidFill>
                <a:schemeClr val="tx2">
                  <a:lumMod val="50000"/>
                </a:schemeClr>
              </a:solidFill>
            </a:endParaRPr>
          </a:p>
          <a:p>
            <a:pPr marL="361648" indent="-285750" defTabSz="914406">
              <a:lnSpc>
                <a:spcPct val="90000"/>
              </a:lnSpc>
              <a:buFont typeface="Wingdings" panose="05000000000000000000" pitchFamily="2" charset="2"/>
              <a:buChar char="Ø"/>
              <a:defRPr/>
            </a:pPr>
            <a:r>
              <a:rPr lang="en-US" altLang="en-US" sz="1300" b="1" dirty="0">
                <a:solidFill>
                  <a:schemeClr val="tx2">
                    <a:lumMod val="50000"/>
                  </a:schemeClr>
                </a:solidFill>
              </a:rPr>
              <a:t>ΕΞΕΤΑΖΟΜΕΝΟΣ ΠΛΗΘΥΣΜΟΣ: </a:t>
            </a:r>
            <a:r>
              <a:rPr lang="en-US" altLang="en-US" sz="1300" b="1" dirty="0" err="1">
                <a:solidFill>
                  <a:schemeClr val="tx2">
                    <a:lumMod val="50000"/>
                  </a:schemeClr>
                </a:solidFill>
              </a:rPr>
              <a:t>Ηλικί</a:t>
            </a:r>
            <a:r>
              <a:rPr lang="en-US" altLang="en-US" sz="1300" b="1" dirty="0">
                <a:solidFill>
                  <a:schemeClr val="tx2">
                    <a:lumMod val="50000"/>
                  </a:schemeClr>
                </a:solidFill>
              </a:rPr>
              <a:t>ας άνω των 17, με δικαίωμα ψήφου</a:t>
            </a:r>
            <a:endParaRPr lang="el-GR" altLang="en-US" sz="1300" b="1" dirty="0">
              <a:solidFill>
                <a:schemeClr val="tx2">
                  <a:lumMod val="50000"/>
                </a:schemeClr>
              </a:solidFill>
            </a:endParaRPr>
          </a:p>
          <a:p>
            <a:pPr marL="75898" indent="0" defTabSz="914406">
              <a:lnSpc>
                <a:spcPct val="90000"/>
              </a:lnSpc>
              <a:buNone/>
              <a:defRPr/>
            </a:pPr>
            <a:endParaRPr lang="en-US" altLang="en-US" sz="1300" b="1" dirty="0">
              <a:solidFill>
                <a:schemeClr val="tx2">
                  <a:lumMod val="50000"/>
                </a:schemeClr>
              </a:solidFill>
            </a:endParaRPr>
          </a:p>
          <a:p>
            <a:pPr marL="361648" indent="-285750" defTabSz="914406">
              <a:lnSpc>
                <a:spcPct val="90000"/>
              </a:lnSpc>
              <a:buFont typeface="Wingdings" panose="05000000000000000000" pitchFamily="2" charset="2"/>
              <a:buChar char="Ø"/>
              <a:defRPr/>
            </a:pPr>
            <a:r>
              <a:rPr lang="en-US" altLang="en-US" sz="1300" b="1" dirty="0">
                <a:solidFill>
                  <a:schemeClr val="tx2">
                    <a:lumMod val="50000"/>
                  </a:schemeClr>
                </a:solidFill>
              </a:rPr>
              <a:t>ΜΕΓΕΘΟΣ ΔΕΙΓΜΑΤΟΣ: </a:t>
            </a:r>
            <a:r>
              <a:rPr lang="el-GR" altLang="en-US" sz="1300" b="1" dirty="0">
                <a:solidFill>
                  <a:schemeClr val="tx2">
                    <a:lumMod val="50000"/>
                  </a:schemeClr>
                </a:solidFill>
              </a:rPr>
              <a:t>802  Ν</a:t>
            </a:r>
            <a:r>
              <a:rPr lang="en-US" altLang="en-US" sz="1300" b="1" dirty="0" err="1">
                <a:solidFill>
                  <a:schemeClr val="tx2">
                    <a:lumMod val="50000"/>
                  </a:schemeClr>
                </a:solidFill>
              </a:rPr>
              <a:t>οικοκυριά</a:t>
            </a:r>
            <a:endParaRPr lang="el-GR" altLang="en-US" sz="1300" b="1" dirty="0">
              <a:solidFill>
                <a:schemeClr val="tx2">
                  <a:lumMod val="50000"/>
                </a:schemeClr>
              </a:solidFill>
            </a:endParaRPr>
          </a:p>
          <a:p>
            <a:pPr marL="75898" indent="0" defTabSz="914406">
              <a:lnSpc>
                <a:spcPct val="90000"/>
              </a:lnSpc>
              <a:buNone/>
              <a:defRPr/>
            </a:pPr>
            <a:endParaRPr lang="en-US" altLang="en-US" sz="1300" b="1" dirty="0">
              <a:solidFill>
                <a:schemeClr val="tx2">
                  <a:lumMod val="50000"/>
                </a:schemeClr>
              </a:solidFill>
            </a:endParaRPr>
          </a:p>
          <a:p>
            <a:pPr marL="361648" indent="-285750" defTabSz="914406">
              <a:lnSpc>
                <a:spcPct val="90000"/>
              </a:lnSpc>
              <a:buFont typeface="Wingdings" panose="05000000000000000000" pitchFamily="2" charset="2"/>
              <a:buChar char="Ø"/>
              <a:defRPr/>
            </a:pPr>
            <a:r>
              <a:rPr lang="en-US" altLang="en-US" sz="1300" b="1" dirty="0">
                <a:solidFill>
                  <a:schemeClr val="tx2">
                    <a:lumMod val="50000"/>
                  </a:schemeClr>
                </a:solidFill>
              </a:rPr>
              <a:t>ΧΡΟΝΙΚΟ ΔΙΑΣΤΗΜΑ: </a:t>
            </a:r>
            <a:r>
              <a:rPr lang="el-GR" altLang="en-US" sz="1300" b="1" dirty="0">
                <a:solidFill>
                  <a:schemeClr val="tx2">
                    <a:lumMod val="50000"/>
                  </a:schemeClr>
                </a:solidFill>
              </a:rPr>
              <a:t>από 22 Απριλίου  έως 25 Απριλίου  2024</a:t>
            </a:r>
          </a:p>
          <a:p>
            <a:pPr marL="75898" indent="0" defTabSz="914406">
              <a:lnSpc>
                <a:spcPct val="90000"/>
              </a:lnSpc>
              <a:buNone/>
              <a:defRPr/>
            </a:pPr>
            <a:endParaRPr lang="en-US" altLang="en-US" sz="1300" b="1" dirty="0">
              <a:solidFill>
                <a:schemeClr val="tx2">
                  <a:lumMod val="50000"/>
                </a:schemeClr>
              </a:solidFill>
            </a:endParaRPr>
          </a:p>
          <a:p>
            <a:pPr marL="361648" indent="-285750" defTabSz="914406">
              <a:lnSpc>
                <a:spcPct val="90000"/>
              </a:lnSpc>
              <a:buFont typeface="Wingdings" panose="05000000000000000000" pitchFamily="2" charset="2"/>
              <a:buChar char="Ø"/>
              <a:defRPr/>
            </a:pPr>
            <a:r>
              <a:rPr lang="en-US" altLang="en-US" sz="1300" b="1" dirty="0">
                <a:solidFill>
                  <a:schemeClr val="tx2">
                    <a:lumMod val="50000"/>
                  </a:schemeClr>
                </a:solidFill>
              </a:rPr>
              <a:t>ΠΕΡΙΟΧΗ ΔΙΕΞΑΓΩΓΗΣ: </a:t>
            </a:r>
            <a:r>
              <a:rPr kumimoji="0" lang="el-GR" altLang="en-US" sz="1400" b="1" i="0" u="none" strike="noStrike" kern="1200" cap="none" spc="0" normalizeH="0" baseline="0" noProof="0" dirty="0">
                <a:ln>
                  <a:noFill/>
                </a:ln>
                <a:solidFill>
                  <a:srgbClr val="1F497D">
                    <a:lumMod val="50000"/>
                  </a:srgbClr>
                </a:solidFill>
                <a:effectLst/>
                <a:uLnTx/>
                <a:uFillTx/>
                <a:latin typeface="Calibri"/>
                <a:ea typeface="+mn-ea"/>
                <a:cs typeface="+mn-cs"/>
              </a:rPr>
              <a:t>ΔΗΜΟΣ </a:t>
            </a:r>
            <a:r>
              <a:rPr lang="el-GR" altLang="en-US" sz="1400" b="1" dirty="0">
                <a:solidFill>
                  <a:srgbClr val="1F497D">
                    <a:lumMod val="50000"/>
                  </a:srgbClr>
                </a:solidFill>
                <a:latin typeface="Calibri"/>
              </a:rPr>
              <a:t>ΑΘΗΝΑΣ</a:t>
            </a:r>
            <a:endParaRPr lang="en-US" altLang="en-US" sz="1300" b="1" dirty="0">
              <a:solidFill>
                <a:schemeClr val="tx2">
                  <a:lumMod val="50000"/>
                </a:schemeClr>
              </a:solidFill>
            </a:endParaRPr>
          </a:p>
          <a:p>
            <a:pPr indent="-228602" defTabSz="914406">
              <a:lnSpc>
                <a:spcPct val="90000"/>
              </a:lnSpc>
              <a:defRPr/>
            </a:pPr>
            <a:endParaRPr lang="en-US" altLang="en-US" sz="1300" b="1" dirty="0">
              <a:solidFill>
                <a:schemeClr val="tx2">
                  <a:lumMod val="50000"/>
                </a:schemeClr>
              </a:solidFill>
            </a:endParaRPr>
          </a:p>
          <a:p>
            <a:pPr marL="361648" indent="-285750" defTabSz="914406">
              <a:lnSpc>
                <a:spcPct val="90000"/>
              </a:lnSpc>
              <a:buFont typeface="Wingdings" panose="05000000000000000000" pitchFamily="2" charset="2"/>
              <a:buChar char="Ø"/>
              <a:defRPr/>
            </a:pPr>
            <a:r>
              <a:rPr lang="en-US" altLang="en-US" sz="1300" b="1" dirty="0">
                <a:solidFill>
                  <a:schemeClr val="tx2">
                    <a:lumMod val="50000"/>
                  </a:schemeClr>
                </a:solidFill>
              </a:rPr>
              <a:t>ΜΕΘΟΔΟΣ ΔΕΙΓΜΑΤΟΛΗΨΙΑΣ: </a:t>
            </a:r>
            <a:r>
              <a:rPr lang="en-US" altLang="en-US" sz="1300" b="1" dirty="0" err="1">
                <a:solidFill>
                  <a:schemeClr val="tx2">
                    <a:lumMod val="50000"/>
                  </a:schemeClr>
                </a:solidFill>
              </a:rPr>
              <a:t>Πολυστ</a:t>
            </a:r>
            <a:r>
              <a:rPr lang="en-US" altLang="en-US" sz="1300" b="1" dirty="0">
                <a:solidFill>
                  <a:schemeClr val="tx2">
                    <a:lumMod val="50000"/>
                  </a:schemeClr>
                </a:solidFill>
              </a:rPr>
              <a:t>αδιακή τυχαία δειγματοληψία με χρήση quota βάσει  γεωγραφικής κατανομής.</a:t>
            </a:r>
          </a:p>
          <a:p>
            <a:pPr indent="-228602" defTabSz="914406">
              <a:lnSpc>
                <a:spcPct val="90000"/>
              </a:lnSpc>
              <a:defRPr/>
            </a:pPr>
            <a:endParaRPr lang="en-US" altLang="en-US" sz="1300" b="1" dirty="0">
              <a:solidFill>
                <a:schemeClr val="tx2">
                  <a:lumMod val="50000"/>
                </a:schemeClr>
              </a:solidFill>
            </a:endParaRPr>
          </a:p>
          <a:p>
            <a:pPr marL="361648" indent="-285750" defTabSz="914406">
              <a:lnSpc>
                <a:spcPct val="90000"/>
              </a:lnSpc>
              <a:buFont typeface="Wingdings" panose="05000000000000000000" pitchFamily="2" charset="2"/>
              <a:buChar char="Ø"/>
              <a:defRPr/>
            </a:pPr>
            <a:r>
              <a:rPr lang="en-US" altLang="en-US" sz="1300" b="1" dirty="0">
                <a:solidFill>
                  <a:schemeClr val="tx2">
                    <a:lumMod val="50000"/>
                  </a:schemeClr>
                </a:solidFill>
                <a:latin typeface="Calibri"/>
              </a:rPr>
              <a:t>ΜΕΘΟΔΟΣ ΣΥΛΛΟΓΗΣ ΣΤΟΙΧΕΙΩΝ: </a:t>
            </a:r>
            <a:r>
              <a:rPr lang="el-GR" altLang="en-US" sz="1300" b="1" dirty="0">
                <a:solidFill>
                  <a:schemeClr val="tx2">
                    <a:lumMod val="50000"/>
                  </a:schemeClr>
                </a:solidFill>
                <a:latin typeface="Calibri"/>
              </a:rPr>
              <a:t> 502 </a:t>
            </a:r>
            <a:r>
              <a:rPr lang="en-US" altLang="en-US" sz="1300" b="1" dirty="0" err="1">
                <a:solidFill>
                  <a:schemeClr val="tx2">
                    <a:lumMod val="50000"/>
                  </a:schemeClr>
                </a:solidFill>
                <a:latin typeface="Calibri"/>
              </a:rPr>
              <a:t>Τηλεφωνικές</a:t>
            </a:r>
            <a:r>
              <a:rPr lang="en-US" altLang="en-US" sz="1300" b="1" dirty="0">
                <a:solidFill>
                  <a:schemeClr val="tx2">
                    <a:lumMod val="50000"/>
                  </a:schemeClr>
                </a:solidFill>
                <a:latin typeface="Calibri"/>
              </a:rPr>
              <a:t> </a:t>
            </a:r>
            <a:r>
              <a:rPr lang="en-US" altLang="en-US" sz="1300" b="1" dirty="0" err="1">
                <a:solidFill>
                  <a:schemeClr val="tx2">
                    <a:lumMod val="50000"/>
                  </a:schemeClr>
                </a:solidFill>
                <a:latin typeface="Calibri"/>
              </a:rPr>
              <a:t>συνεντεύξεις</a:t>
            </a:r>
            <a:r>
              <a:rPr lang="en-US" altLang="en-US" sz="1300" b="1" dirty="0">
                <a:solidFill>
                  <a:schemeClr val="tx2">
                    <a:lumMod val="50000"/>
                  </a:schemeClr>
                </a:solidFill>
                <a:latin typeface="Calibri"/>
              </a:rPr>
              <a:t> β</a:t>
            </a:r>
            <a:r>
              <a:rPr lang="en-US" altLang="en-US" sz="1300" b="1" dirty="0" err="1">
                <a:solidFill>
                  <a:schemeClr val="tx2">
                    <a:lumMod val="50000"/>
                  </a:schemeClr>
                </a:solidFill>
                <a:latin typeface="Calibri"/>
              </a:rPr>
              <a:t>άσει</a:t>
            </a:r>
            <a:r>
              <a:rPr lang="en-US" altLang="en-US" sz="1300" b="1" dirty="0">
                <a:solidFill>
                  <a:schemeClr val="tx2">
                    <a:lumMod val="50000"/>
                  </a:schemeClr>
                </a:solidFill>
                <a:latin typeface="Calibri"/>
              </a:rPr>
              <a:t>    </a:t>
            </a:r>
            <a:r>
              <a:rPr lang="en-US" altLang="en-US" sz="1300" b="1" dirty="0" err="1">
                <a:solidFill>
                  <a:schemeClr val="tx2">
                    <a:lumMod val="50000"/>
                  </a:schemeClr>
                </a:solidFill>
                <a:latin typeface="Calibri"/>
              </a:rPr>
              <a:t>ηλεκτρονικού</a:t>
            </a:r>
            <a:r>
              <a:rPr lang="en-US" altLang="en-US" sz="1300" b="1" dirty="0">
                <a:solidFill>
                  <a:schemeClr val="tx2">
                    <a:lumMod val="50000"/>
                  </a:schemeClr>
                </a:solidFill>
                <a:latin typeface="Calibri"/>
              </a:rPr>
              <a:t> </a:t>
            </a:r>
            <a:r>
              <a:rPr lang="en-US" altLang="en-US" sz="1300" b="1" dirty="0" err="1">
                <a:solidFill>
                  <a:schemeClr val="tx2">
                    <a:lumMod val="50000"/>
                  </a:schemeClr>
                </a:solidFill>
                <a:latin typeface="Calibri"/>
              </a:rPr>
              <a:t>ερωτημ</a:t>
            </a:r>
            <a:r>
              <a:rPr lang="en-US" altLang="en-US" sz="1300" b="1" dirty="0">
                <a:solidFill>
                  <a:schemeClr val="tx2">
                    <a:lumMod val="50000"/>
                  </a:schemeClr>
                </a:solidFill>
                <a:latin typeface="Calibri"/>
              </a:rPr>
              <a:t>ατολογίου (CATI).Ακολουθήθηκε η διαδικασία της τυχαίας  επιλογής τηλεφωνικών αριθμών </a:t>
            </a:r>
            <a:r>
              <a:rPr lang="en-US" sz="1300" b="1" dirty="0">
                <a:solidFill>
                  <a:schemeClr val="tx2">
                    <a:lumMod val="50000"/>
                  </a:schemeClr>
                </a:solidFill>
                <a:latin typeface="Arial" panose="020B0604020202020204" pitchFamily="34" charset="0"/>
              </a:rPr>
              <a:t>Random digit dialing (RDD) </a:t>
            </a:r>
            <a:r>
              <a:rPr lang="en-US" altLang="en-US" sz="1300" b="1" dirty="0">
                <a:solidFill>
                  <a:schemeClr val="tx2">
                    <a:lumMod val="50000"/>
                  </a:schemeClr>
                </a:solidFill>
                <a:latin typeface="Calibri"/>
              </a:rPr>
              <a:t> σε σταθερά και κινητά τηλέφωνα </a:t>
            </a:r>
            <a:r>
              <a:rPr lang="el-GR" altLang="en-US" sz="1300" b="1" dirty="0">
                <a:solidFill>
                  <a:schemeClr val="tx2">
                    <a:lumMod val="50000"/>
                  </a:schemeClr>
                </a:solidFill>
                <a:latin typeface="Calibri"/>
              </a:rPr>
              <a:t>,300 </a:t>
            </a:r>
            <a:r>
              <a:rPr lang="en-US" sz="1300" b="1" dirty="0"/>
              <a:t>web/online panels</a:t>
            </a:r>
            <a:r>
              <a:rPr lang="en-US" sz="1300" b="1" dirty="0">
                <a:solidFill>
                  <a:schemeClr val="tx2">
                    <a:lumMod val="50000"/>
                  </a:schemeClr>
                </a:solidFill>
                <a:latin typeface="Segoe UI Web (Greek)"/>
              </a:rPr>
              <a:t> (</a:t>
            </a:r>
            <a:r>
              <a:rPr lang="en-US" sz="1300" b="1" dirty="0" err="1">
                <a:solidFill>
                  <a:schemeClr val="tx2">
                    <a:lumMod val="50000"/>
                  </a:schemeClr>
                </a:solidFill>
                <a:latin typeface="Segoe UI Web (Greek)"/>
              </a:rPr>
              <a:t>cawi</a:t>
            </a:r>
            <a:r>
              <a:rPr lang="en-US" sz="1300" b="1" dirty="0">
                <a:solidFill>
                  <a:schemeClr val="tx2">
                    <a:lumMod val="50000"/>
                  </a:schemeClr>
                </a:solidFill>
                <a:latin typeface="Segoe UI Web (Greek)"/>
              </a:rPr>
              <a:t>)</a:t>
            </a:r>
            <a:endParaRPr lang="el-GR" sz="1300" b="1" dirty="0">
              <a:solidFill>
                <a:schemeClr val="tx2">
                  <a:lumMod val="50000"/>
                </a:schemeClr>
              </a:solidFill>
              <a:latin typeface="Segoe UI Web (Greek)"/>
            </a:endParaRPr>
          </a:p>
          <a:p>
            <a:pPr indent="-228602" defTabSz="914406">
              <a:lnSpc>
                <a:spcPct val="90000"/>
              </a:lnSpc>
              <a:defRPr/>
            </a:pPr>
            <a:endParaRPr lang="en-US" altLang="en-US" sz="1300" b="1" dirty="0">
              <a:solidFill>
                <a:schemeClr val="tx2">
                  <a:lumMod val="50000"/>
                </a:schemeClr>
              </a:solidFill>
              <a:latin typeface="Calibri"/>
            </a:endParaRPr>
          </a:p>
          <a:p>
            <a:pPr marL="495785" indent="-285750" defTabSz="1082657">
              <a:lnSpc>
                <a:spcPct val="90000"/>
              </a:lnSpc>
              <a:buFont typeface="Wingdings" panose="05000000000000000000" pitchFamily="2" charset="2"/>
              <a:buChar char="Ø"/>
              <a:defRPr/>
            </a:pPr>
            <a:r>
              <a:rPr lang="el-GR" altLang="en-US" sz="1302" b="1" dirty="0">
                <a:solidFill>
                  <a:srgbClr val="1F497D">
                    <a:lumMod val="50000"/>
                  </a:srgbClr>
                </a:solidFill>
                <a:latin typeface="Calibri"/>
              </a:rPr>
              <a:t> </a:t>
            </a:r>
            <a:r>
              <a:rPr lang="en-US" altLang="en-US" sz="1302" b="1" dirty="0">
                <a:solidFill>
                  <a:srgbClr val="1F497D">
                    <a:lumMod val="50000"/>
                  </a:srgbClr>
                </a:solidFill>
                <a:latin typeface="Calibri"/>
              </a:rPr>
              <a:t>ΣΤΑΘΜΙΣΗ: </a:t>
            </a:r>
            <a:r>
              <a:rPr lang="en-US" altLang="en-US" sz="1302" b="1" dirty="0" err="1">
                <a:solidFill>
                  <a:srgbClr val="1F497D">
                    <a:lumMod val="50000"/>
                  </a:srgbClr>
                </a:solidFill>
                <a:latin typeface="Calibri"/>
              </a:rPr>
              <a:t>Έγινε</a:t>
            </a:r>
            <a:r>
              <a:rPr lang="en-US" altLang="en-US" sz="1302" b="1" dirty="0">
                <a:solidFill>
                  <a:srgbClr val="1F497D">
                    <a:lumMod val="50000"/>
                  </a:srgbClr>
                </a:solidFill>
                <a:latin typeface="Calibri"/>
              </a:rPr>
              <a:t> </a:t>
            </a:r>
            <a:r>
              <a:rPr lang="en-US" altLang="en-US" sz="1302" b="1" dirty="0" err="1">
                <a:solidFill>
                  <a:srgbClr val="1F497D">
                    <a:lumMod val="50000"/>
                  </a:srgbClr>
                </a:solidFill>
                <a:latin typeface="Calibri"/>
              </a:rPr>
              <a:t>στάθμιση</a:t>
            </a:r>
            <a:r>
              <a:rPr lang="en-US" altLang="en-US" sz="1302" b="1" dirty="0">
                <a:solidFill>
                  <a:srgbClr val="1F497D">
                    <a:lumMod val="50000"/>
                  </a:srgbClr>
                </a:solidFill>
                <a:latin typeface="Calibri"/>
              </a:rPr>
              <a:t> </a:t>
            </a:r>
            <a:r>
              <a:rPr lang="en-US" altLang="en-US" sz="1302" b="1" dirty="0" err="1">
                <a:solidFill>
                  <a:srgbClr val="1F497D">
                    <a:lumMod val="50000"/>
                  </a:srgbClr>
                </a:solidFill>
                <a:latin typeface="Calibri"/>
              </a:rPr>
              <a:t>ως</a:t>
            </a:r>
            <a:r>
              <a:rPr lang="en-US" altLang="en-US" sz="1302" b="1" dirty="0">
                <a:solidFill>
                  <a:srgbClr val="1F497D">
                    <a:lumMod val="50000"/>
                  </a:srgbClr>
                </a:solidFill>
                <a:latin typeface="Calibri"/>
              </a:rPr>
              <a:t> π</a:t>
            </a:r>
            <a:r>
              <a:rPr lang="en-US" altLang="en-US" sz="1302" b="1" dirty="0" err="1">
                <a:solidFill>
                  <a:srgbClr val="1F497D">
                    <a:lumMod val="50000"/>
                  </a:srgbClr>
                </a:solidFill>
                <a:latin typeface="Calibri"/>
              </a:rPr>
              <a:t>ρος</a:t>
            </a:r>
            <a:r>
              <a:rPr lang="en-US" altLang="en-US" sz="1302" b="1" dirty="0">
                <a:solidFill>
                  <a:srgbClr val="1F497D">
                    <a:lumMod val="50000"/>
                  </a:srgbClr>
                </a:solidFill>
                <a:latin typeface="Calibri"/>
              </a:rPr>
              <a:t> </a:t>
            </a:r>
            <a:r>
              <a:rPr lang="en-US" altLang="en-US" sz="1302" b="1" dirty="0" err="1">
                <a:solidFill>
                  <a:srgbClr val="1F497D">
                    <a:lumMod val="50000"/>
                  </a:srgbClr>
                </a:solidFill>
                <a:latin typeface="Calibri"/>
              </a:rPr>
              <a:t>Φύλο</a:t>
            </a:r>
            <a:r>
              <a:rPr lang="en-US" altLang="en-US" sz="1302" b="1" dirty="0">
                <a:solidFill>
                  <a:srgbClr val="1F497D">
                    <a:lumMod val="50000"/>
                  </a:srgbClr>
                </a:solidFill>
                <a:latin typeface="Calibri"/>
              </a:rPr>
              <a:t> -</a:t>
            </a:r>
            <a:r>
              <a:rPr lang="en-US" altLang="en-US" sz="1302" b="1" dirty="0" err="1">
                <a:solidFill>
                  <a:srgbClr val="1F497D">
                    <a:lumMod val="50000"/>
                  </a:srgbClr>
                </a:solidFill>
                <a:latin typeface="Calibri"/>
              </a:rPr>
              <a:t>Ηλικί</a:t>
            </a:r>
            <a:r>
              <a:rPr lang="en-US" altLang="en-US" sz="1302" b="1" dirty="0">
                <a:solidFill>
                  <a:srgbClr val="1F497D">
                    <a:lumMod val="50000"/>
                  </a:srgbClr>
                </a:solidFill>
                <a:latin typeface="Calibri"/>
              </a:rPr>
              <a:t>α, Περιοχή κατοικίας και αποτελεσμάτων  Βουλευτικών εκλογών του  </a:t>
            </a:r>
            <a:r>
              <a:rPr lang="el-GR" altLang="en-US" sz="1302" b="1" dirty="0">
                <a:solidFill>
                  <a:srgbClr val="1F497D">
                    <a:lumMod val="50000"/>
                  </a:srgbClr>
                </a:solidFill>
                <a:latin typeface="Calibri"/>
              </a:rPr>
              <a:t>Ιουνίου 2023</a:t>
            </a:r>
            <a:endParaRPr lang="en-US" altLang="en-US" sz="1302" b="1" dirty="0">
              <a:solidFill>
                <a:srgbClr val="1F497D">
                  <a:lumMod val="50000"/>
                </a:srgbClr>
              </a:solidFill>
              <a:latin typeface="Calibri"/>
            </a:endParaRPr>
          </a:p>
          <a:p>
            <a:pPr indent="-228602" defTabSz="914406">
              <a:lnSpc>
                <a:spcPct val="90000"/>
              </a:lnSpc>
              <a:defRPr/>
            </a:pPr>
            <a:endParaRPr lang="en-US" altLang="en-US" sz="1300" b="1" dirty="0">
              <a:solidFill>
                <a:schemeClr val="tx2">
                  <a:lumMod val="50000"/>
                </a:schemeClr>
              </a:solidFill>
            </a:endParaRPr>
          </a:p>
          <a:p>
            <a:pPr marL="333221" indent="-285750" defTabSz="914406">
              <a:lnSpc>
                <a:spcPct val="90000"/>
              </a:lnSpc>
              <a:buFont typeface="Wingdings" panose="05000000000000000000" pitchFamily="2" charset="2"/>
              <a:buChar char="Ø"/>
              <a:defRPr/>
            </a:pPr>
            <a:r>
              <a:rPr lang="en-US" altLang="en-US" sz="1300" b="1" dirty="0">
                <a:solidFill>
                  <a:schemeClr val="tx2">
                    <a:lumMod val="50000"/>
                  </a:schemeClr>
                </a:solidFill>
              </a:rPr>
              <a:t> </a:t>
            </a:r>
            <a:r>
              <a:rPr lang="el-GR" altLang="en-US" sz="1300" b="1" dirty="0">
                <a:solidFill>
                  <a:schemeClr val="tx2">
                    <a:lumMod val="50000"/>
                  </a:schemeClr>
                </a:solidFill>
              </a:rPr>
              <a:t>ΕΛΕΓΧΟΙ </a:t>
            </a:r>
            <a:r>
              <a:rPr lang="en-US" altLang="en-US" sz="1300" b="1" dirty="0">
                <a:solidFill>
                  <a:schemeClr val="tx2">
                    <a:lumMod val="50000"/>
                  </a:schemeClr>
                </a:solidFill>
              </a:rPr>
              <a:t>: </a:t>
            </a:r>
            <a:r>
              <a:rPr lang="el-GR" altLang="en-US" sz="1300" b="1" dirty="0">
                <a:solidFill>
                  <a:schemeClr val="tx2">
                    <a:lumMod val="50000"/>
                  </a:schemeClr>
                </a:solidFill>
              </a:rPr>
              <a:t> Έλεγχος πληρότητας  στο 100% , έλεγχος  με </a:t>
            </a:r>
            <a:r>
              <a:rPr lang="en-US" altLang="en-US" sz="1300" b="1" dirty="0" err="1">
                <a:solidFill>
                  <a:schemeClr val="tx2">
                    <a:lumMod val="50000"/>
                  </a:schemeClr>
                </a:solidFill>
              </a:rPr>
              <a:t>συν</a:t>
            </a:r>
            <a:r>
              <a:rPr lang="en-US" altLang="en-US" sz="1300" b="1" dirty="0">
                <a:solidFill>
                  <a:schemeClr val="tx2">
                    <a:lumMod val="50000"/>
                  </a:schemeClr>
                </a:solidFill>
              </a:rPr>
              <a:t>ακρόαση τηλεφωνικής κλήσης </a:t>
            </a:r>
            <a:r>
              <a:rPr lang="el-GR" altLang="en-US" sz="1300" b="1" dirty="0">
                <a:solidFill>
                  <a:schemeClr val="tx2">
                    <a:lumMod val="50000"/>
                  </a:schemeClr>
                </a:solidFill>
              </a:rPr>
              <a:t>   </a:t>
            </a:r>
            <a:r>
              <a:rPr lang="en-US" altLang="en-US" sz="1300" b="1" dirty="0">
                <a:solidFill>
                  <a:schemeClr val="tx2">
                    <a:lumMod val="50000"/>
                  </a:schemeClr>
                </a:solidFill>
              </a:rPr>
              <a:t>και θέαση οθόνης</a:t>
            </a:r>
            <a:r>
              <a:rPr lang="el-GR" altLang="en-US" sz="1300" b="1" dirty="0">
                <a:solidFill>
                  <a:schemeClr val="tx2">
                    <a:lumMod val="50000"/>
                  </a:schemeClr>
                </a:solidFill>
              </a:rPr>
              <a:t>    σε  </a:t>
            </a:r>
            <a:r>
              <a:rPr lang="en-US" altLang="en-US" sz="1300" b="1" dirty="0" err="1">
                <a:solidFill>
                  <a:schemeClr val="tx2">
                    <a:lumMod val="50000"/>
                  </a:schemeClr>
                </a:solidFill>
              </a:rPr>
              <a:t>Ποσοστό</a:t>
            </a:r>
            <a:r>
              <a:rPr lang="en-US" altLang="en-US" sz="1300" b="1" dirty="0">
                <a:solidFill>
                  <a:schemeClr val="tx2">
                    <a:lumMod val="50000"/>
                  </a:schemeClr>
                </a:solidFill>
              </a:rPr>
              <a:t> </a:t>
            </a:r>
            <a:r>
              <a:rPr lang="el-GR" altLang="en-US" sz="1300" b="1" dirty="0">
                <a:solidFill>
                  <a:schemeClr val="tx2">
                    <a:lumMod val="50000"/>
                  </a:schemeClr>
                </a:solidFill>
              </a:rPr>
              <a:t> 17,3</a:t>
            </a:r>
            <a:r>
              <a:rPr lang="en-US" altLang="en-US" sz="1300" b="1" dirty="0">
                <a:solidFill>
                  <a:schemeClr val="tx2">
                    <a:lumMod val="50000"/>
                  </a:schemeClr>
                </a:solidFill>
              </a:rPr>
              <a:t> %</a:t>
            </a:r>
            <a:r>
              <a:rPr lang="el-GR" altLang="en-US" sz="1300" b="1" dirty="0">
                <a:solidFill>
                  <a:schemeClr val="tx2">
                    <a:lumMod val="50000"/>
                  </a:schemeClr>
                </a:solidFill>
              </a:rPr>
              <a:t> των συνεντεύξεων </a:t>
            </a:r>
            <a:endParaRPr lang="en-US" altLang="en-US" sz="1300" b="1" dirty="0">
              <a:solidFill>
                <a:schemeClr val="tx2">
                  <a:lumMod val="50000"/>
                </a:schemeClr>
              </a:solidFill>
            </a:endParaRPr>
          </a:p>
          <a:p>
            <a:pPr marL="276073" indent="-228602" defTabSz="914406">
              <a:lnSpc>
                <a:spcPct val="90000"/>
              </a:lnSpc>
              <a:defRPr/>
            </a:pPr>
            <a:endParaRPr lang="en-US" altLang="en-US" sz="1300" b="1" dirty="0">
              <a:solidFill>
                <a:schemeClr val="tx2">
                  <a:lumMod val="50000"/>
                </a:schemeClr>
              </a:solidFill>
            </a:endParaRPr>
          </a:p>
          <a:p>
            <a:pPr marL="0" indent="0" defTabSz="914406">
              <a:lnSpc>
                <a:spcPct val="90000"/>
              </a:lnSpc>
              <a:buNone/>
              <a:defRPr/>
            </a:pPr>
            <a:endParaRPr lang="en-US" altLang="en-US" sz="1300" b="1" dirty="0">
              <a:solidFill>
                <a:schemeClr val="tx2">
                  <a:lumMod val="50000"/>
                </a:schemeClr>
              </a:solidFill>
            </a:endParaRPr>
          </a:p>
          <a:p>
            <a:pPr marL="333221" indent="-285750" defTabSz="914406">
              <a:lnSpc>
                <a:spcPct val="90000"/>
              </a:lnSpc>
              <a:buFont typeface="Wingdings" panose="05000000000000000000" pitchFamily="2" charset="2"/>
              <a:buChar char="Ø"/>
              <a:defRPr/>
            </a:pPr>
            <a:r>
              <a:rPr lang="en-US" sz="1300" b="1" dirty="0">
                <a:solidFill>
                  <a:schemeClr val="tx2">
                    <a:lumMod val="50000"/>
                  </a:schemeClr>
                </a:solidFill>
              </a:rPr>
              <a:t>ΕΛΑΧΙΣΤΕΣ ΒΑΣΕΙΣ ΔΕΙΓΜΑΤΟΣ :</a:t>
            </a:r>
            <a:r>
              <a:rPr lang="el-GR" sz="1300" b="1" dirty="0" err="1">
                <a:solidFill>
                  <a:schemeClr val="tx2">
                    <a:lumMod val="50000"/>
                  </a:schemeClr>
                </a:solidFill>
              </a:rPr>
              <a:t>Στ</a:t>
            </a:r>
            <a:r>
              <a:rPr lang="en-US" sz="1300" b="1" dirty="0">
                <a:solidFill>
                  <a:schemeClr val="tx2">
                    <a:lumMod val="50000"/>
                  </a:schemeClr>
                </a:solidFill>
              </a:rPr>
              <a:t>α π</a:t>
            </a:r>
            <a:r>
              <a:rPr lang="en-US" sz="1300" b="1" dirty="0" err="1">
                <a:solidFill>
                  <a:schemeClr val="tx2">
                    <a:lumMod val="50000"/>
                  </a:schemeClr>
                </a:solidFill>
              </a:rPr>
              <a:t>ολιτικά</a:t>
            </a:r>
            <a:r>
              <a:rPr lang="en-US" sz="1300" b="1" dirty="0">
                <a:solidFill>
                  <a:schemeClr val="tx2">
                    <a:lumMod val="50000"/>
                  </a:schemeClr>
                </a:solidFill>
              </a:rPr>
              <a:t> </a:t>
            </a:r>
            <a:r>
              <a:rPr lang="en-US" sz="1300" b="1" dirty="0" err="1">
                <a:solidFill>
                  <a:schemeClr val="tx2">
                    <a:lumMod val="50000"/>
                  </a:schemeClr>
                </a:solidFill>
              </a:rPr>
              <a:t>κόμμ</a:t>
            </a:r>
            <a:r>
              <a:rPr lang="en-US" sz="1300" b="1" dirty="0">
                <a:solidFill>
                  <a:schemeClr val="tx2">
                    <a:lumMod val="50000"/>
                  </a:schemeClr>
                </a:solidFill>
              </a:rPr>
              <a:t>ατα που συγκεντρώνουν βάση ψηφοφόρων </a:t>
            </a:r>
            <a:r>
              <a:rPr lang="el-GR" sz="1300" b="1" dirty="0">
                <a:solidFill>
                  <a:schemeClr val="tx2">
                    <a:lumMod val="50000"/>
                  </a:schemeClr>
                </a:solidFill>
              </a:rPr>
              <a:t>σ</a:t>
            </a:r>
            <a:r>
              <a:rPr lang="en-US" sz="1300" b="1" dirty="0" err="1">
                <a:solidFill>
                  <a:schemeClr val="tx2">
                    <a:lumMod val="50000"/>
                  </a:schemeClr>
                </a:solidFill>
              </a:rPr>
              <a:t>το</a:t>
            </a:r>
            <a:r>
              <a:rPr lang="en-US" sz="1300" b="1" dirty="0">
                <a:solidFill>
                  <a:schemeClr val="tx2">
                    <a:lumMod val="50000"/>
                  </a:schemeClr>
                </a:solidFill>
              </a:rPr>
              <a:t> α</a:t>
            </a:r>
            <a:r>
              <a:rPr lang="en-US" sz="1300" b="1" dirty="0" err="1">
                <a:solidFill>
                  <a:schemeClr val="tx2">
                    <a:lumMod val="50000"/>
                  </a:schemeClr>
                </a:solidFill>
              </a:rPr>
              <a:t>στάθμιστο</a:t>
            </a:r>
            <a:r>
              <a:rPr lang="en-US" sz="1300" b="1" dirty="0">
                <a:solidFill>
                  <a:schemeClr val="tx2">
                    <a:lumMod val="50000"/>
                  </a:schemeClr>
                </a:solidFill>
              </a:rPr>
              <a:t> </a:t>
            </a:r>
            <a:r>
              <a:rPr lang="en-US" sz="1300" b="1" dirty="0" err="1">
                <a:solidFill>
                  <a:schemeClr val="tx2">
                    <a:lumMod val="50000"/>
                  </a:schemeClr>
                </a:solidFill>
              </a:rPr>
              <a:t>δείγμ</a:t>
            </a:r>
            <a:r>
              <a:rPr lang="en-US" sz="1300" b="1" dirty="0">
                <a:solidFill>
                  <a:schemeClr val="tx2">
                    <a:lumMod val="50000"/>
                  </a:schemeClr>
                </a:solidFill>
              </a:rPr>
              <a:t>α </a:t>
            </a:r>
            <a:r>
              <a:rPr lang="el-GR" sz="1300" b="1" dirty="0">
                <a:solidFill>
                  <a:schemeClr val="tx2">
                    <a:lumMod val="50000"/>
                  </a:schemeClr>
                </a:solidFill>
              </a:rPr>
              <a:t>μικρότερο των </a:t>
            </a:r>
            <a:r>
              <a:rPr lang="en-US" sz="1300" b="1" dirty="0">
                <a:solidFill>
                  <a:schemeClr val="tx2">
                    <a:lumMod val="50000"/>
                  </a:schemeClr>
                </a:solidFill>
              </a:rPr>
              <a:t>60-100 α</a:t>
            </a:r>
            <a:r>
              <a:rPr lang="en-US" sz="1300" b="1" dirty="0" err="1">
                <a:solidFill>
                  <a:schemeClr val="tx2">
                    <a:lumMod val="50000"/>
                  </a:schemeClr>
                </a:solidFill>
              </a:rPr>
              <a:t>τόμων</a:t>
            </a:r>
            <a:r>
              <a:rPr lang="el-GR" sz="1300" b="1" dirty="0">
                <a:solidFill>
                  <a:schemeClr val="tx2">
                    <a:lumMod val="50000"/>
                  </a:schemeClr>
                </a:solidFill>
              </a:rPr>
              <a:t> (ΚΚΕ, ΕΛΛΗΝΙΚΗ ΛΥΣΗ, ΣΠΑΡΤΙΑΤΕΣ ,ΠΛΕΥΣΗ ΕΛΕΥΘΕΡΙΑΣ, ΝΙΚΗ,ΜΕΡΑ 25,ΝΕΑ ΑΡΙΣΤΕΡΑ</a:t>
            </a:r>
            <a:r>
              <a:rPr lang="en-US" sz="1300" b="1" dirty="0">
                <a:solidFill>
                  <a:schemeClr val="tx2">
                    <a:lumMod val="50000"/>
                  </a:schemeClr>
                </a:solidFill>
              </a:rPr>
              <a:t> </a:t>
            </a:r>
            <a:r>
              <a:rPr lang="el-GR" sz="1300" b="1" dirty="0">
                <a:solidFill>
                  <a:schemeClr val="tx2">
                    <a:lumMod val="50000"/>
                  </a:schemeClr>
                </a:solidFill>
              </a:rPr>
              <a:t>), </a:t>
            </a:r>
            <a:r>
              <a:rPr lang="en-US" sz="1300" b="1" dirty="0">
                <a:solidFill>
                  <a:schemeClr val="tx2">
                    <a:lumMod val="50000"/>
                  </a:schemeClr>
                </a:solidFill>
              </a:rPr>
              <a:t>η α</a:t>
            </a:r>
            <a:r>
              <a:rPr lang="en-US" sz="1300" b="1" dirty="0" err="1">
                <a:solidFill>
                  <a:schemeClr val="tx2">
                    <a:lumMod val="50000"/>
                  </a:schemeClr>
                </a:solidFill>
              </a:rPr>
              <a:t>νάλυση</a:t>
            </a:r>
            <a:r>
              <a:rPr lang="en-US" sz="1300" b="1" dirty="0">
                <a:solidFill>
                  <a:schemeClr val="tx2">
                    <a:lumMod val="50000"/>
                  </a:schemeClr>
                </a:solidFill>
              </a:rPr>
              <a:t> επ</a:t>
            </a:r>
            <a:r>
              <a:rPr lang="en-US" sz="1300" b="1" dirty="0" err="1">
                <a:solidFill>
                  <a:schemeClr val="tx2">
                    <a:lumMod val="50000"/>
                  </a:schemeClr>
                </a:solidFill>
              </a:rPr>
              <a:t>ιτρέ</a:t>
            </a:r>
            <a:r>
              <a:rPr lang="en-US" sz="1300" b="1" dirty="0">
                <a:solidFill>
                  <a:schemeClr val="tx2">
                    <a:lumMod val="50000"/>
                  </a:schemeClr>
                </a:solidFill>
              </a:rPr>
              <a:t>πεται άλλα είναι ενδεικτική</a:t>
            </a:r>
            <a:r>
              <a:rPr lang="el-GR" sz="1300" b="1" dirty="0">
                <a:solidFill>
                  <a:schemeClr val="tx2">
                    <a:lumMod val="50000"/>
                  </a:schemeClr>
                </a:solidFill>
              </a:rPr>
              <a:t>.</a:t>
            </a:r>
            <a:endParaRPr lang="en-US" sz="1300" b="1" dirty="0">
              <a:solidFill>
                <a:schemeClr val="tx2">
                  <a:lumMod val="50000"/>
                </a:schemeClr>
              </a:solidFill>
            </a:endParaRPr>
          </a:p>
          <a:p>
            <a:pPr marL="276073" indent="-228602" defTabSz="914406">
              <a:lnSpc>
                <a:spcPct val="90000"/>
              </a:lnSpc>
              <a:defRPr/>
            </a:pPr>
            <a:endParaRPr lang="en-US" sz="1300" b="1" dirty="0">
              <a:solidFill>
                <a:schemeClr val="tx2">
                  <a:lumMod val="50000"/>
                </a:schemeClr>
              </a:solidFill>
            </a:endParaRPr>
          </a:p>
          <a:p>
            <a:pPr marL="283015" indent="-285750" defTabSz="914406">
              <a:lnSpc>
                <a:spcPct val="90000"/>
              </a:lnSpc>
              <a:spcBef>
                <a:spcPts val="303"/>
              </a:spcBef>
              <a:buFont typeface="Wingdings" panose="05000000000000000000" pitchFamily="2" charset="2"/>
              <a:buChar char="Ø"/>
              <a:tabLst>
                <a:tab pos="225867" algn="l"/>
                <a:tab pos="226299" algn="l"/>
              </a:tabLst>
              <a:defRPr/>
            </a:pPr>
            <a:r>
              <a:rPr lang="el-GR" sz="1300" b="1" dirty="0">
                <a:solidFill>
                  <a:schemeClr val="tx2">
                    <a:lumMod val="50000"/>
                  </a:schemeClr>
                </a:solidFill>
              </a:rPr>
              <a:t>Δειγματοληπτικό σφάλμα</a:t>
            </a:r>
            <a:r>
              <a:rPr lang="en-US" sz="1300" b="1" dirty="0">
                <a:solidFill>
                  <a:schemeClr val="tx2">
                    <a:lumMod val="50000"/>
                  </a:schemeClr>
                </a:solidFill>
              </a:rPr>
              <a:t>:</a:t>
            </a:r>
            <a:r>
              <a:rPr lang="el-GR" sz="1300" b="1" dirty="0">
                <a:solidFill>
                  <a:schemeClr val="tx2">
                    <a:lumMod val="50000"/>
                  </a:schemeClr>
                </a:solidFill>
              </a:rPr>
              <a:t> Με διάστημα βεβαιότητας 95%, κυμαίνεται εντός του διαστήματος +/- 3,5 % </a:t>
            </a:r>
          </a:p>
          <a:p>
            <a:pPr marL="225867" indent="-228602" defTabSz="914406">
              <a:lnSpc>
                <a:spcPct val="90000"/>
              </a:lnSpc>
              <a:spcBef>
                <a:spcPts val="303"/>
              </a:spcBef>
              <a:tabLst>
                <a:tab pos="225867" algn="l"/>
                <a:tab pos="226299" algn="l"/>
              </a:tabLst>
              <a:defRPr/>
            </a:pPr>
            <a:endParaRPr lang="en-US" sz="1300" b="1" dirty="0">
              <a:solidFill>
                <a:schemeClr val="tx2">
                  <a:lumMod val="50000"/>
                </a:schemeClr>
              </a:solidFill>
            </a:endParaRPr>
          </a:p>
          <a:p>
            <a:pPr marL="190195" indent="-285750" defTabSz="914406">
              <a:lnSpc>
                <a:spcPct val="90000"/>
              </a:lnSpc>
              <a:buFont typeface="Wingdings" panose="05000000000000000000" pitchFamily="2" charset="2"/>
              <a:buChar char="Ø"/>
              <a:defRPr/>
            </a:pPr>
            <a:r>
              <a:rPr lang="en-US" sz="1300" b="1" dirty="0">
                <a:solidFill>
                  <a:schemeClr val="tx2">
                    <a:lumMod val="50000"/>
                  </a:schemeClr>
                </a:solidFill>
              </a:rPr>
              <a:t>  </a:t>
            </a:r>
            <a:r>
              <a:rPr lang="en-US" sz="1300" b="1" dirty="0" err="1">
                <a:solidFill>
                  <a:schemeClr val="tx2">
                    <a:lumMod val="50000"/>
                  </a:schemeClr>
                </a:solidFill>
              </a:rPr>
              <a:t>Προσω</a:t>
            </a:r>
            <a:r>
              <a:rPr lang="en-US" sz="1300" b="1" dirty="0">
                <a:solidFill>
                  <a:schemeClr val="tx2">
                    <a:lumMod val="50000"/>
                  </a:schemeClr>
                </a:solidFill>
              </a:rPr>
              <a:t>πικό   field: </a:t>
            </a:r>
            <a:r>
              <a:rPr lang="el-GR" sz="1300" b="1" dirty="0">
                <a:solidFill>
                  <a:schemeClr val="tx2">
                    <a:lumMod val="50000"/>
                  </a:schemeClr>
                </a:solidFill>
                <a:latin typeface="Calibri" panose="020F0502020204030204" pitchFamily="34" charset="0"/>
                <a:ea typeface="Calibri" panose="020F0502020204030204" pitchFamily="34" charset="0"/>
                <a:cs typeface="Times New Roman" panose="02020603050405020304" pitchFamily="18" charset="0"/>
              </a:rPr>
              <a:t>Εργάστηκαν 18  </a:t>
            </a:r>
            <a:r>
              <a:rPr lang="el-GR" sz="1300" b="1" dirty="0">
                <a:solidFill>
                  <a:schemeClr val="tx2">
                    <a:lumMod val="50000"/>
                  </a:schemeClr>
                </a:solidFill>
              </a:rPr>
              <a:t>Ε</a:t>
            </a:r>
            <a:r>
              <a:rPr lang="en-US" sz="1300" b="1" dirty="0" err="1">
                <a:solidFill>
                  <a:schemeClr val="tx2">
                    <a:lumMod val="50000"/>
                  </a:schemeClr>
                </a:solidFill>
              </a:rPr>
              <a:t>ρευνητές</a:t>
            </a:r>
            <a:r>
              <a:rPr lang="en-US" sz="1300" b="1" dirty="0">
                <a:solidFill>
                  <a:schemeClr val="tx2">
                    <a:lumMod val="50000"/>
                  </a:schemeClr>
                </a:solidFill>
              </a:rPr>
              <a:t>  και</a:t>
            </a:r>
            <a:r>
              <a:rPr lang="el-GR" sz="1300" b="1" dirty="0">
                <a:solidFill>
                  <a:schemeClr val="tx2">
                    <a:lumMod val="50000"/>
                  </a:schemeClr>
                </a:solidFill>
              </a:rPr>
              <a:t> 1 Ε</a:t>
            </a:r>
            <a:r>
              <a:rPr lang="en-US" sz="1300" b="1" dirty="0">
                <a:solidFill>
                  <a:schemeClr val="tx2">
                    <a:lumMod val="50000"/>
                  </a:schemeClr>
                </a:solidFill>
              </a:rPr>
              <a:t>πόπτ</a:t>
            </a:r>
            <a:r>
              <a:rPr lang="el-GR" sz="1300" b="1" dirty="0">
                <a:solidFill>
                  <a:schemeClr val="tx2">
                    <a:lumMod val="50000"/>
                  </a:schemeClr>
                </a:solidFill>
              </a:rPr>
              <a:t>η</a:t>
            </a:r>
            <a:r>
              <a:rPr lang="en-US" sz="1300" b="1" dirty="0">
                <a:solidFill>
                  <a:schemeClr val="tx2">
                    <a:lumMod val="50000"/>
                  </a:schemeClr>
                </a:solidFill>
              </a:rPr>
              <a:t>ς  </a:t>
            </a:r>
          </a:p>
          <a:p>
            <a:pPr marL="133047" indent="-228602" defTabSz="914406">
              <a:lnSpc>
                <a:spcPct val="90000"/>
              </a:lnSpc>
              <a:defRPr/>
            </a:pPr>
            <a:endParaRPr lang="el-GR" sz="1300" b="1" dirty="0">
              <a:solidFill>
                <a:schemeClr val="tx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indent="-228602" defTabSz="914406">
              <a:lnSpc>
                <a:spcPct val="90000"/>
              </a:lnSpc>
              <a:defRPr/>
            </a:pPr>
            <a:endParaRPr lang="en-US" altLang="en-US" sz="1300" b="1" dirty="0">
              <a:solidFill>
                <a:schemeClr val="tx2">
                  <a:lumMod val="50000"/>
                </a:schemeClr>
              </a:solidFill>
            </a:endParaRPr>
          </a:p>
          <a:p>
            <a:pPr defTabSz="914406" fontAlgn="base">
              <a:lnSpc>
                <a:spcPct val="90000"/>
              </a:lnSpc>
              <a:spcBef>
                <a:spcPts val="667"/>
              </a:spcBef>
              <a:spcAft>
                <a:spcPct val="0"/>
              </a:spcAft>
              <a:buFont typeface="Wingdings" panose="05000000000000000000" pitchFamily="2" charset="2"/>
              <a:buChar char="Ø"/>
              <a:defRPr/>
            </a:pPr>
            <a:r>
              <a:rPr lang="en-US" altLang="en-US" sz="1300" b="1" dirty="0">
                <a:solidFill>
                  <a:schemeClr val="tx2">
                    <a:lumMod val="50000"/>
                  </a:schemeClr>
                </a:solidFill>
              </a:rPr>
              <a:t>Η Opinion Poll ΕΠΕ. </a:t>
            </a:r>
            <a:r>
              <a:rPr lang="en-US" altLang="en-US" sz="1300" b="1" dirty="0" err="1">
                <a:solidFill>
                  <a:schemeClr val="tx2">
                    <a:lumMod val="50000"/>
                  </a:schemeClr>
                </a:solidFill>
              </a:rPr>
              <a:t>Είν</a:t>
            </a:r>
            <a:r>
              <a:rPr lang="en-US" altLang="en-US" sz="1300" b="1" dirty="0">
                <a:solidFill>
                  <a:schemeClr val="tx2">
                    <a:lumMod val="50000"/>
                  </a:schemeClr>
                </a:solidFill>
              </a:rPr>
              <a:t>αι μέλος του ΣΕΔΕΑ, της ESOMAR, της WAPOR και τηρεί τον κανονισμό του Π.Ε.Σ.Σ. και </a:t>
            </a:r>
            <a:r>
              <a:rPr lang="en-US" altLang="en-US" sz="1300" b="1" dirty="0" err="1">
                <a:solidFill>
                  <a:schemeClr val="tx2">
                    <a:lumMod val="50000"/>
                  </a:schemeClr>
                </a:solidFill>
              </a:rPr>
              <a:t>τους</a:t>
            </a:r>
            <a:r>
              <a:rPr lang="en-US" altLang="en-US" sz="1300" b="1" dirty="0">
                <a:solidFill>
                  <a:schemeClr val="tx2">
                    <a:lumMod val="50000"/>
                  </a:schemeClr>
                </a:solidFill>
              </a:rPr>
              <a:t> </a:t>
            </a:r>
            <a:r>
              <a:rPr lang="en-US" altLang="en-US" sz="1300" b="1" dirty="0" err="1">
                <a:solidFill>
                  <a:schemeClr val="tx2">
                    <a:lumMod val="50000"/>
                  </a:schemeClr>
                </a:solidFill>
              </a:rPr>
              <a:t>διεθνείς</a:t>
            </a:r>
            <a:r>
              <a:rPr lang="en-US" altLang="en-US" sz="1300" b="1" dirty="0">
                <a:solidFill>
                  <a:schemeClr val="tx2">
                    <a:lumMod val="50000"/>
                  </a:schemeClr>
                </a:solidFill>
              </a:rPr>
              <a:t> </a:t>
            </a:r>
            <a:r>
              <a:rPr lang="en-US" altLang="en-US" sz="1300" b="1" dirty="0" err="1">
                <a:solidFill>
                  <a:schemeClr val="tx2">
                    <a:lumMod val="50000"/>
                  </a:schemeClr>
                </a:solidFill>
              </a:rPr>
              <a:t>κώδικες</a:t>
            </a:r>
            <a:r>
              <a:rPr lang="en-US" altLang="en-US" sz="1300" b="1" dirty="0">
                <a:solidFill>
                  <a:schemeClr val="tx2">
                    <a:lumMod val="50000"/>
                  </a:schemeClr>
                </a:solidFill>
              </a:rPr>
              <a:t> </a:t>
            </a:r>
            <a:r>
              <a:rPr lang="en-US" altLang="en-US" sz="1300" b="1" dirty="0" err="1">
                <a:solidFill>
                  <a:schemeClr val="tx2">
                    <a:lumMod val="50000"/>
                  </a:schemeClr>
                </a:solidFill>
              </a:rPr>
              <a:t>δεοντολογί</a:t>
            </a:r>
            <a:r>
              <a:rPr lang="en-US" altLang="en-US" sz="1300" b="1" dirty="0">
                <a:solidFill>
                  <a:schemeClr val="tx2">
                    <a:lumMod val="50000"/>
                  </a:schemeClr>
                </a:solidFill>
              </a:rPr>
              <a:t>ας για την διεξαγωγή και δημοσιοποίηση ερευνών κοινής γνώμης.</a:t>
            </a:r>
          </a:p>
          <a:p>
            <a:pPr indent="-228602" defTabSz="914406">
              <a:lnSpc>
                <a:spcPct val="90000"/>
              </a:lnSpc>
              <a:defRPr/>
            </a:pPr>
            <a:endParaRPr lang="en-US" altLang="en-US" sz="1100" dirty="0"/>
          </a:p>
        </p:txBody>
      </p:sp>
      <p:pic>
        <p:nvPicPr>
          <p:cNvPr id="9" name="Εικόνα 8">
            <a:extLst>
              <a:ext uri="{FF2B5EF4-FFF2-40B4-BE49-F238E27FC236}">
                <a16:creationId xmlns:a16="http://schemas.microsoft.com/office/drawing/2014/main" id="{66CBAEE1-2A15-6611-3956-F67D40DB952A}"/>
              </a:ext>
            </a:extLst>
          </p:cNvPr>
          <p:cNvPicPr>
            <a:picLocks noChangeAspect="1"/>
          </p:cNvPicPr>
          <p:nvPr/>
        </p:nvPicPr>
        <p:blipFill>
          <a:blip r:embed="rId2"/>
          <a:stretch>
            <a:fillRect/>
          </a:stretch>
        </p:blipFill>
        <p:spPr>
          <a:xfrm>
            <a:off x="3604345" y="7172901"/>
            <a:ext cx="6814871" cy="784556"/>
          </a:xfrm>
          <a:prstGeom prst="rect">
            <a:avLst/>
          </a:prstGeom>
        </p:spPr>
      </p:pic>
      <p:pic>
        <p:nvPicPr>
          <p:cNvPr id="2" name="Picture 2" descr="iefimerida - Malaika">
            <a:extLst>
              <a:ext uri="{FF2B5EF4-FFF2-40B4-BE49-F238E27FC236}">
                <a16:creationId xmlns:a16="http://schemas.microsoft.com/office/drawing/2014/main" id="{CB20230F-3BC1-1347-9DBB-C33E4B9784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1572" y="941294"/>
            <a:ext cx="2143125" cy="289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683787"/>
          </a:xfrm>
          <a:solidFill>
            <a:schemeClr val="tx2">
              <a:lumMod val="50000"/>
            </a:schemeClr>
          </a:solidFill>
        </p:spPr>
        <p:txBody>
          <a:bodyPr>
            <a:noAutofit/>
          </a:bodyPr>
          <a:lstStyle/>
          <a:p>
            <a:pPr algn="l"/>
            <a:r>
              <a:rPr lang="el-GR" sz="2000" b="1" dirty="0">
                <a:solidFill>
                  <a:schemeClr val="bg1"/>
                </a:solidFill>
              </a:rPr>
              <a:t>Ποιο θεωρείτε προσωπικά ως το μεγαλύτερο πρόβλημα που αντιμετωπίζει ο Δήμος σας; </a:t>
            </a:r>
            <a:endParaRPr lang="en-US" sz="2000" b="1" dirty="0">
              <a:solidFill>
                <a:schemeClr val="bg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73351926"/>
              </p:ext>
            </p:extLst>
          </p:nvPr>
        </p:nvGraphicFramePr>
        <p:xfrm>
          <a:off x="541338" y="1600200"/>
          <a:ext cx="9744075" cy="5653088"/>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926E43F2-1261-02FE-F100-5405983B66D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iefimerida - Malaika">
            <a:extLst>
              <a:ext uri="{FF2B5EF4-FFF2-40B4-BE49-F238E27FC236}">
                <a16:creationId xmlns:a16="http://schemas.microsoft.com/office/drawing/2014/main" id="{3F9871AC-0EE3-8CAB-3606-819CCB13BE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5799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757746"/>
          </a:xfrm>
          <a:solidFill>
            <a:schemeClr val="tx2">
              <a:lumMod val="50000"/>
            </a:schemeClr>
          </a:solidFill>
        </p:spPr>
        <p:txBody>
          <a:bodyPr>
            <a:normAutofit/>
          </a:bodyPr>
          <a:lstStyle/>
          <a:p>
            <a:pPr algn="l"/>
            <a:r>
              <a:rPr lang="el-GR" sz="2000" b="1" dirty="0">
                <a:solidFill>
                  <a:schemeClr val="bg1"/>
                </a:solidFill>
              </a:rPr>
              <a:t>Πόσο ικανοποιημένος/ η είστε από τα πρώτα μέτρα, τις παρεμβάσεις και εξαγγελίες του νέου Δημάρχου για...</a:t>
            </a:r>
            <a:endParaRPr lang="en-US" sz="2000" b="1" dirty="0">
              <a:solidFill>
                <a:schemeClr val="bg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99138502"/>
              </p:ext>
            </p:extLst>
          </p:nvPr>
        </p:nvGraphicFramePr>
        <p:xfrm>
          <a:off x="541338" y="1418665"/>
          <a:ext cx="9744075" cy="5834623"/>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78A95548-8A98-66A4-511E-12110ACC342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iefimerida - Malaika">
            <a:extLst>
              <a:ext uri="{FF2B5EF4-FFF2-40B4-BE49-F238E27FC236}">
                <a16:creationId xmlns:a16="http://schemas.microsoft.com/office/drawing/2014/main" id="{890F92C2-8030-64CA-6F87-072D12331C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7817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717405"/>
          </a:xfrm>
          <a:solidFill>
            <a:schemeClr val="tx2">
              <a:lumMod val="50000"/>
            </a:schemeClr>
          </a:solidFill>
        </p:spPr>
        <p:txBody>
          <a:bodyPr>
            <a:noAutofit/>
          </a:bodyPr>
          <a:lstStyle/>
          <a:p>
            <a:pPr algn="l"/>
            <a:r>
              <a:rPr lang="el-GR" sz="2000" b="1" dirty="0">
                <a:solidFill>
                  <a:schemeClr val="bg1"/>
                </a:solidFill>
              </a:rPr>
              <a:t>Πόσο ικανοποιημένος/η είστε συνολικά από τις πρώτες πρωτοβουλίες και την συνολική παρουσία του νέου Δημάρχου Χάρη Δούκα;</a:t>
            </a:r>
            <a:r>
              <a:rPr lang="en-US" sz="2000" b="1" dirty="0">
                <a:solidFill>
                  <a:schemeClr val="bg1"/>
                </a:solidFill>
              </a:rPr>
              <a:t>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04160309"/>
              </p:ext>
            </p:extLst>
          </p:nvPr>
        </p:nvGraphicFramePr>
        <p:xfrm>
          <a:off x="541338" y="1647265"/>
          <a:ext cx="9744075" cy="5606023"/>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1D680A6C-61E6-6ADB-39BC-4053F7EFEFE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iefimerida - Malaika">
            <a:extLst>
              <a:ext uri="{FF2B5EF4-FFF2-40B4-BE49-F238E27FC236}">
                <a16:creationId xmlns:a16="http://schemas.microsoft.com/office/drawing/2014/main" id="{44681DE8-553C-AB66-5427-BBACFED70A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7817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818257"/>
          </a:xfrm>
          <a:solidFill>
            <a:schemeClr val="tx2">
              <a:lumMod val="50000"/>
            </a:schemeClr>
          </a:solidFill>
        </p:spPr>
        <p:txBody>
          <a:bodyPr>
            <a:normAutofit/>
          </a:bodyPr>
          <a:lstStyle/>
          <a:p>
            <a:pPr algn="l"/>
            <a:r>
              <a:rPr lang="el-GR" sz="2000" b="1" dirty="0">
                <a:solidFill>
                  <a:schemeClr val="bg1"/>
                </a:solidFill>
              </a:rPr>
              <a:t>Πόσο ικανοποιημένος/η είστε συνολικά από τις πρώτες πρωτοβουλίες και την συνολική παρουσία του νέου Δημάρχου Χάρη Δούκα;</a:t>
            </a:r>
            <a:r>
              <a:rPr lang="en-US" sz="2000" b="1" dirty="0">
                <a:solidFill>
                  <a:schemeClr val="bg1"/>
                </a:solidFill>
              </a:rPr>
              <a:t>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742269159"/>
              </p:ext>
            </p:extLst>
          </p:nvPr>
        </p:nvGraphicFramePr>
        <p:xfrm>
          <a:off x="541338" y="1808629"/>
          <a:ext cx="9744075" cy="5444659"/>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9BE1A360-41FF-A790-33CD-758CF287785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iefimerida - Malaika">
            <a:extLst>
              <a:ext uri="{FF2B5EF4-FFF2-40B4-BE49-F238E27FC236}">
                <a16:creationId xmlns:a16="http://schemas.microsoft.com/office/drawing/2014/main" id="{ED5D6D0E-56C0-25CA-8715-CA6F27B0BF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657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215153"/>
            <a:ext cx="9338072" cy="1230406"/>
          </a:xfrm>
          <a:solidFill>
            <a:schemeClr val="tx2">
              <a:lumMod val="50000"/>
            </a:schemeClr>
          </a:solidFill>
        </p:spPr>
        <p:txBody>
          <a:bodyPr>
            <a:noAutofit/>
          </a:bodyPr>
          <a:lstStyle/>
          <a:p>
            <a:pPr algn="l"/>
            <a:r>
              <a:rPr lang="el-GR" sz="2000" b="1" dirty="0">
                <a:solidFill>
                  <a:schemeClr val="bg1"/>
                </a:solidFill>
              </a:rPr>
              <a:t>Σε αυτό το διάστημα, θεωρείτε ότι τα πρώτα δείγματα γραφής του νέου Δημάρχου δείχνουν ότι θα έχει καλύτερα αποτελέσματα από τον προηγούμενο Δήμαρχο Κώστα Μπακογιάννη;</a:t>
            </a:r>
            <a:r>
              <a:rPr lang="en-US" sz="2000" b="1" dirty="0">
                <a:solidFill>
                  <a:schemeClr val="bg1"/>
                </a:solidFill>
              </a:rPr>
              <a:t> </a:t>
            </a:r>
            <a:br>
              <a:rPr lang="en-US" sz="2000" b="1" dirty="0">
                <a:solidFill>
                  <a:schemeClr val="bg1"/>
                </a:solidFill>
              </a:rPr>
            </a:br>
            <a:endParaRPr lang="en-US" sz="2000" b="1" dirty="0">
              <a:solidFill>
                <a:schemeClr val="bg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104652537"/>
              </p:ext>
            </p:extLst>
          </p:nvPr>
        </p:nvGraphicFramePr>
        <p:xfrm>
          <a:off x="541338" y="1734671"/>
          <a:ext cx="9744075" cy="5518618"/>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5F4F64AA-34D5-A59F-5450-7B94E11B231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iefimerida - Malaika">
            <a:extLst>
              <a:ext uri="{FF2B5EF4-FFF2-40B4-BE49-F238E27FC236}">
                <a16:creationId xmlns:a16="http://schemas.microsoft.com/office/drawing/2014/main" id="{6F987448-5C3E-5BA8-1295-59B0291EEB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7817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134471"/>
            <a:ext cx="9338072" cy="1196788"/>
          </a:xfrm>
          <a:solidFill>
            <a:schemeClr val="tx2">
              <a:lumMod val="50000"/>
            </a:schemeClr>
          </a:solidFill>
        </p:spPr>
        <p:txBody>
          <a:bodyPr>
            <a:noAutofit/>
          </a:bodyPr>
          <a:lstStyle/>
          <a:p>
            <a:pPr algn="l"/>
            <a:r>
              <a:rPr lang="el-GR" sz="2000" b="1" dirty="0">
                <a:solidFill>
                  <a:schemeClr val="bg1"/>
                </a:solidFill>
              </a:rPr>
              <a:t>Σε αυτό το διάστημα, θεωρείτε ότι τα πρώτα δείγματα γραφής του νέου Δημάρχου δείχνουν ότι θα έχει καλύτερα αποτελέσματα από τον προηγούμενο Δήμαρχο Κώστα Μπακογιάννη;</a:t>
            </a:r>
            <a:r>
              <a:rPr lang="en-US" sz="2000" b="1" dirty="0">
                <a:solidFill>
                  <a:schemeClr val="bg1"/>
                </a:solidFill>
              </a:rPr>
              <a:t> </a:t>
            </a:r>
            <a:br>
              <a:rPr lang="en-US" sz="2000" b="1" dirty="0">
                <a:solidFill>
                  <a:schemeClr val="bg1"/>
                </a:solidFill>
              </a:rPr>
            </a:br>
            <a:endParaRPr lang="en-US" sz="2000" b="1" dirty="0">
              <a:solidFill>
                <a:schemeClr val="bg1"/>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882787430"/>
              </p:ext>
            </p:extLst>
          </p:nvPr>
        </p:nvGraphicFramePr>
        <p:xfrm>
          <a:off x="541338" y="1667435"/>
          <a:ext cx="9744075" cy="5585853"/>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E9BA10DE-DB7F-F06B-8E6C-3B47BB02DEB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iefimerida - Malaika">
            <a:extLst>
              <a:ext uri="{FF2B5EF4-FFF2-40B4-BE49-F238E27FC236}">
                <a16:creationId xmlns:a16="http://schemas.microsoft.com/office/drawing/2014/main" id="{45E2CA0A-7F4D-1113-9332-5C5BB93BF8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0181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777916"/>
          </a:xfrm>
          <a:solidFill>
            <a:schemeClr val="tx2">
              <a:lumMod val="50000"/>
            </a:schemeClr>
          </a:solidFill>
        </p:spPr>
        <p:txBody>
          <a:bodyPr>
            <a:normAutofit/>
          </a:bodyPr>
          <a:lstStyle/>
          <a:p>
            <a:pPr algn="l"/>
            <a:r>
              <a:rPr lang="el-GR" sz="2000" b="1" dirty="0">
                <a:solidFill>
                  <a:schemeClr val="bg1"/>
                </a:solidFill>
              </a:rPr>
              <a:t>Από την εικόνα που έχετε διαμορφώσει στο διάστημα αυτών των πρώτων μηνών θητείας του Δημάρχου, τον θεωρείτε...</a:t>
            </a:r>
            <a:endParaRPr lang="en-US" sz="2000" b="1" dirty="0">
              <a:solidFill>
                <a:schemeClr val="bg1"/>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658194018"/>
              </p:ext>
            </p:extLst>
          </p:nvPr>
        </p:nvGraphicFramePr>
        <p:xfrm>
          <a:off x="541338" y="1768288"/>
          <a:ext cx="9744075" cy="5485000"/>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37EA7475-7912-4468-2B06-C6EBE780FEA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iefimerida - Malaika">
            <a:extLst>
              <a:ext uri="{FF2B5EF4-FFF2-40B4-BE49-F238E27FC236}">
                <a16:creationId xmlns:a16="http://schemas.microsoft.com/office/drawing/2014/main" id="{F0551450-9722-4EC1-19D6-675ECD4B89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7817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677063"/>
          </a:xfrm>
          <a:solidFill>
            <a:schemeClr val="tx2">
              <a:lumMod val="50000"/>
            </a:schemeClr>
          </a:solidFill>
        </p:spPr>
        <p:txBody>
          <a:bodyPr>
            <a:normAutofit/>
          </a:bodyPr>
          <a:lstStyle/>
          <a:p>
            <a:r>
              <a:rPr lang="el-GR" sz="2000" b="1" dirty="0">
                <a:solidFill>
                  <a:schemeClr val="bg1"/>
                </a:solidFill>
              </a:rPr>
              <a:t>Πιστεύετε ότι με τον νέο Δήμαρχο, θα επιταχυνθεί η διπλή Ανάπλαση στον Βοτανικό;</a:t>
            </a:r>
            <a:endParaRPr lang="en-US" sz="2000" b="1" dirty="0">
              <a:solidFill>
                <a:schemeClr val="bg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05245320"/>
              </p:ext>
            </p:extLst>
          </p:nvPr>
        </p:nvGraphicFramePr>
        <p:xfrm>
          <a:off x="541338" y="1674159"/>
          <a:ext cx="9744075" cy="5579129"/>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DFB69809-0D01-A76D-6598-9A6188DD1AA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iefimerida - Malaika">
            <a:extLst>
              <a:ext uri="{FF2B5EF4-FFF2-40B4-BE49-F238E27FC236}">
                <a16:creationId xmlns:a16="http://schemas.microsoft.com/office/drawing/2014/main" id="{66F2F3C4-A882-CA49-D373-A691133584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78177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683787"/>
          </a:xfrm>
          <a:solidFill>
            <a:schemeClr val="tx2">
              <a:lumMod val="50000"/>
            </a:schemeClr>
          </a:solidFill>
        </p:spPr>
        <p:txBody>
          <a:bodyPr>
            <a:normAutofit/>
          </a:bodyPr>
          <a:lstStyle/>
          <a:p>
            <a:r>
              <a:rPr lang="el-GR" sz="2000" b="1" dirty="0">
                <a:solidFill>
                  <a:schemeClr val="bg1"/>
                </a:solidFill>
              </a:rPr>
              <a:t>Πιστεύετε ότι με τον νέο Δήμαρχο, θα επιταχυνθεί η διπλή Ανάπλαση στον Βοτανικό;</a:t>
            </a:r>
            <a:endParaRPr lang="en-US" sz="2000" b="1" dirty="0">
              <a:solidFill>
                <a:schemeClr val="bg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409622521"/>
              </p:ext>
            </p:extLst>
          </p:nvPr>
        </p:nvGraphicFramePr>
        <p:xfrm>
          <a:off x="541338" y="1727947"/>
          <a:ext cx="9744075" cy="5525341"/>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C1ADFD5B-ED90-D456-6389-6C607B1CDF1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iefimerida - Malaika">
            <a:extLst>
              <a:ext uri="{FF2B5EF4-FFF2-40B4-BE49-F238E27FC236}">
                <a16:creationId xmlns:a16="http://schemas.microsoft.com/office/drawing/2014/main" id="{1EB424CF-20A0-ABCB-1402-447FE29E59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5060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851875"/>
          </a:xfrm>
          <a:solidFill>
            <a:schemeClr val="tx2">
              <a:lumMod val="50000"/>
            </a:schemeClr>
          </a:solidFill>
        </p:spPr>
        <p:txBody>
          <a:bodyPr>
            <a:normAutofit/>
          </a:bodyPr>
          <a:lstStyle/>
          <a:p>
            <a:pPr algn="l"/>
            <a:r>
              <a:rPr lang="el-GR" sz="2000" b="1" dirty="0">
                <a:solidFill>
                  <a:schemeClr val="bg1"/>
                </a:solidFill>
              </a:rPr>
              <a:t>Πιστεύετε ότι θα γίνει πράξη η δέσμευση του Δημάρχου για 5.000 φυτεύσεις νέων δένδρων κάθε χρόνο;</a:t>
            </a:r>
            <a:r>
              <a:rPr lang="en-US" sz="2000" b="1" dirty="0">
                <a:solidFill>
                  <a:schemeClr val="bg1"/>
                </a:solidFill>
              </a:rPr>
              <a:t>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94157624"/>
              </p:ext>
            </p:extLst>
          </p:nvPr>
        </p:nvGraphicFramePr>
        <p:xfrm>
          <a:off x="541338" y="1815353"/>
          <a:ext cx="9744075" cy="5437935"/>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B6A6755F-61E6-F798-C8B0-DD145DB0247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iefimerida - Malaika">
            <a:extLst>
              <a:ext uri="{FF2B5EF4-FFF2-40B4-BE49-F238E27FC236}">
                <a16:creationId xmlns:a16="http://schemas.microsoft.com/office/drawing/2014/main" id="{CF68AD9D-31DE-5201-CE39-EC146902CA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7817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784640"/>
          </a:xfrm>
          <a:solidFill>
            <a:schemeClr val="tx2">
              <a:lumMod val="50000"/>
            </a:schemeClr>
          </a:solidFill>
        </p:spPr>
        <p:txBody>
          <a:bodyPr>
            <a:normAutofit/>
          </a:bodyPr>
          <a:lstStyle/>
          <a:p>
            <a:pPr algn="l"/>
            <a:r>
              <a:rPr lang="el-GR" sz="2000" b="1" dirty="0">
                <a:solidFill>
                  <a:schemeClr val="bg1"/>
                </a:solidFill>
              </a:rPr>
              <a:t>Πιστεύετε ότι θα γίνει πράξη η δέσμευση του Δημάρχου για 5.000 φυτεύσεις νέων δένδρων κάθε χρόνο;</a:t>
            </a:r>
            <a:r>
              <a:rPr lang="en-US" sz="2000" b="1" dirty="0">
                <a:solidFill>
                  <a:schemeClr val="bg1"/>
                </a:solidFill>
              </a:rPr>
              <a:t>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763056411"/>
              </p:ext>
            </p:extLst>
          </p:nvPr>
        </p:nvGraphicFramePr>
        <p:xfrm>
          <a:off x="541338" y="1781735"/>
          <a:ext cx="9744075" cy="5471553"/>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367726D2-4B78-ECDC-E971-57F9A9F3D8C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iefimerida - Malaika">
            <a:extLst>
              <a:ext uri="{FF2B5EF4-FFF2-40B4-BE49-F238E27FC236}">
                <a16:creationId xmlns:a16="http://schemas.microsoft.com/office/drawing/2014/main" id="{C63AF875-1F4F-BCAA-E939-CF5435A40D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5845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898940"/>
          </a:xfrm>
          <a:solidFill>
            <a:schemeClr val="tx2">
              <a:lumMod val="50000"/>
            </a:schemeClr>
          </a:solidFill>
        </p:spPr>
        <p:txBody>
          <a:bodyPr>
            <a:noAutofit/>
          </a:bodyPr>
          <a:lstStyle/>
          <a:p>
            <a:pPr algn="l"/>
            <a:r>
              <a:rPr lang="el-GR" sz="2000" b="1" dirty="0">
                <a:solidFill>
                  <a:schemeClr val="bg1"/>
                </a:solidFill>
              </a:rPr>
              <a:t>Πιστεύετε ότι επί του νέου Δημάρχου Χάρη Δούκα έχουν ενταθεί οι έλεγχοι για τα παράνομα </a:t>
            </a:r>
            <a:r>
              <a:rPr lang="el-GR" sz="2000" b="1" dirty="0" err="1">
                <a:solidFill>
                  <a:schemeClr val="bg1"/>
                </a:solidFill>
              </a:rPr>
              <a:t>τραπεζοκαθίσματα</a:t>
            </a:r>
            <a:r>
              <a:rPr lang="el-GR" sz="2000" b="1" dirty="0">
                <a:solidFill>
                  <a:schemeClr val="bg1"/>
                </a:solidFill>
              </a:rPr>
              <a:t> και απελευθερώνεται δημόσιος χώρος για να αποδοθεί στους δημότες;</a:t>
            </a:r>
            <a:endParaRPr lang="en-US" sz="2000" b="1" dirty="0">
              <a:solidFill>
                <a:schemeClr val="bg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43510083"/>
              </p:ext>
            </p:extLst>
          </p:nvPr>
        </p:nvGraphicFramePr>
        <p:xfrm>
          <a:off x="541338" y="1842247"/>
          <a:ext cx="9744075" cy="5411041"/>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38C02ED8-60FF-87F4-D788-A9D13AC5404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iefimerida - Malaika">
            <a:extLst>
              <a:ext uri="{FF2B5EF4-FFF2-40B4-BE49-F238E27FC236}">
                <a16:creationId xmlns:a16="http://schemas.microsoft.com/office/drawing/2014/main" id="{57782FC3-4B70-22C2-CAB3-1BE092949B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7817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242047"/>
            <a:ext cx="9338072" cy="954741"/>
          </a:xfrm>
          <a:solidFill>
            <a:schemeClr val="tx2">
              <a:lumMod val="50000"/>
            </a:schemeClr>
          </a:solidFill>
        </p:spPr>
        <p:txBody>
          <a:bodyPr>
            <a:noAutofit/>
          </a:bodyPr>
          <a:lstStyle/>
          <a:p>
            <a:pPr algn="l"/>
            <a:r>
              <a:rPr lang="el-GR" sz="2000" b="1" dirty="0">
                <a:solidFill>
                  <a:schemeClr val="bg1"/>
                </a:solidFill>
              </a:rPr>
              <a:t>Πιστεύετε ότι επί του νέου Δημάρχου Χάρη Δούκα έχουν ενταθεί οι έλεγχοι για τα παράνομα </a:t>
            </a:r>
            <a:r>
              <a:rPr lang="el-GR" sz="2000" b="1" dirty="0" err="1">
                <a:solidFill>
                  <a:schemeClr val="bg1"/>
                </a:solidFill>
              </a:rPr>
              <a:t>τραπεζοκαθίσματα</a:t>
            </a:r>
            <a:r>
              <a:rPr lang="el-GR" sz="2000" b="1" dirty="0">
                <a:solidFill>
                  <a:schemeClr val="bg1"/>
                </a:solidFill>
              </a:rPr>
              <a:t> και απελευθερώνεται δημόσιος χώρος για να αποδοθεί στους δημότες;</a:t>
            </a:r>
            <a:endParaRPr lang="en-US" sz="2000" b="1" dirty="0">
              <a:solidFill>
                <a:schemeClr val="bg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09249564"/>
              </p:ext>
            </p:extLst>
          </p:nvPr>
        </p:nvGraphicFramePr>
        <p:xfrm>
          <a:off x="541338" y="1895475"/>
          <a:ext cx="9744075" cy="5357813"/>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29F4509E-94A6-F81D-DDE4-F63492EDEF1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iefimerida - Malaika">
            <a:extLst>
              <a:ext uri="{FF2B5EF4-FFF2-40B4-BE49-F238E27FC236}">
                <a16:creationId xmlns:a16="http://schemas.microsoft.com/office/drawing/2014/main" id="{CCB4085C-C5B2-EB13-CCEF-B552921EF8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645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771193"/>
          </a:xfrm>
          <a:solidFill>
            <a:schemeClr val="tx2">
              <a:lumMod val="50000"/>
            </a:schemeClr>
          </a:solidFill>
        </p:spPr>
        <p:txBody>
          <a:bodyPr>
            <a:noAutofit/>
          </a:bodyPr>
          <a:lstStyle/>
          <a:p>
            <a:pPr algn="l"/>
            <a:r>
              <a:rPr lang="el-GR" sz="2000" b="1" dirty="0">
                <a:solidFill>
                  <a:schemeClr val="bg1"/>
                </a:solidFill>
              </a:rPr>
              <a:t>Θεωρείτε ότι επί νέου Δημάρχου θα προχωρήσουν οι αναπλάσεις σειράς χώρων όπως στον Λόφο του Στρέφη κ.λπ.;</a:t>
            </a:r>
            <a:br>
              <a:rPr lang="en-US" sz="2000" b="1" dirty="0">
                <a:solidFill>
                  <a:schemeClr val="bg1"/>
                </a:solidFill>
              </a:rPr>
            </a:br>
            <a:endParaRPr lang="en-US" sz="2000" b="1" dirty="0">
              <a:solidFill>
                <a:schemeClr val="bg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67381996"/>
              </p:ext>
            </p:extLst>
          </p:nvPr>
        </p:nvGraphicFramePr>
        <p:xfrm>
          <a:off x="541338" y="1660712"/>
          <a:ext cx="9744075" cy="5592576"/>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782799EB-91FA-FB3D-80CD-C062213475A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iefimerida - Malaika">
            <a:extLst>
              <a:ext uri="{FF2B5EF4-FFF2-40B4-BE49-F238E27FC236}">
                <a16:creationId xmlns:a16="http://schemas.microsoft.com/office/drawing/2014/main" id="{E0143F52-5533-A1A7-6BF6-02FCA50A6F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7817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885493"/>
          </a:xfrm>
          <a:solidFill>
            <a:schemeClr val="tx2">
              <a:lumMod val="50000"/>
            </a:schemeClr>
          </a:solidFill>
        </p:spPr>
        <p:txBody>
          <a:bodyPr>
            <a:noAutofit/>
          </a:bodyPr>
          <a:lstStyle/>
          <a:p>
            <a:pPr algn="l"/>
            <a:r>
              <a:rPr lang="el-GR" sz="2000" b="1" dirty="0">
                <a:solidFill>
                  <a:schemeClr val="bg1"/>
                </a:solidFill>
              </a:rPr>
              <a:t>Θεωρείτε ότι επί νέου Δημάρχου θα προχωρήσουν οι αναπλάσεις σειράς χώρων όπως στον Λόφο του Στρέφη κ.λπ.;</a:t>
            </a:r>
            <a:br>
              <a:rPr lang="en-US" sz="2000" b="1" dirty="0">
                <a:solidFill>
                  <a:schemeClr val="bg1"/>
                </a:solidFill>
              </a:rPr>
            </a:br>
            <a:endParaRPr lang="en-US" sz="2000" b="1" dirty="0">
              <a:solidFill>
                <a:schemeClr val="bg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78796107"/>
              </p:ext>
            </p:extLst>
          </p:nvPr>
        </p:nvGraphicFramePr>
        <p:xfrm>
          <a:off x="541338" y="1895475"/>
          <a:ext cx="9744075" cy="5357813"/>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D0D70CAD-A511-987E-012D-8E334F546EB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iefimerida - Malaika">
            <a:extLst>
              <a:ext uri="{FF2B5EF4-FFF2-40B4-BE49-F238E27FC236}">
                <a16:creationId xmlns:a16="http://schemas.microsoft.com/office/drawing/2014/main" id="{046B1A40-E047-5844-F865-0164CB8E10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748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670340"/>
          </a:xfrm>
          <a:solidFill>
            <a:schemeClr val="tx2">
              <a:lumMod val="50000"/>
            </a:schemeClr>
          </a:solidFill>
        </p:spPr>
        <p:txBody>
          <a:bodyPr>
            <a:normAutofit/>
          </a:bodyPr>
          <a:lstStyle/>
          <a:p>
            <a:r>
              <a:rPr lang="el-GR" sz="2000" b="1" dirty="0">
                <a:solidFill>
                  <a:schemeClr val="bg1"/>
                </a:solidFill>
              </a:rPr>
              <a:t>Ποιο κόμμα σκέφτεστε να ψηφίσετε στις Ευρωεκλογές του Ιουνίου;</a:t>
            </a:r>
            <a:endParaRPr lang="en-US" sz="2000" b="1" dirty="0">
              <a:solidFill>
                <a:schemeClr val="bg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67934033"/>
              </p:ext>
            </p:extLst>
          </p:nvPr>
        </p:nvGraphicFramePr>
        <p:xfrm>
          <a:off x="541338" y="1895475"/>
          <a:ext cx="9744075" cy="5357813"/>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18EAE049-166F-BBAE-795C-8F94C531B05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iefimerida - Malaika">
            <a:extLst>
              <a:ext uri="{FF2B5EF4-FFF2-40B4-BE49-F238E27FC236}">
                <a16:creationId xmlns:a16="http://schemas.microsoft.com/office/drawing/2014/main" id="{5ADF4030-961D-0D2A-8B6E-09B680862C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78177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919110"/>
          </a:xfrm>
          <a:solidFill>
            <a:schemeClr val="tx2">
              <a:lumMod val="50000"/>
            </a:schemeClr>
          </a:solidFill>
        </p:spPr>
        <p:txBody>
          <a:bodyPr>
            <a:normAutofit/>
          </a:bodyPr>
          <a:lstStyle/>
          <a:p>
            <a:r>
              <a:rPr lang="el-GR" sz="2000" b="1" dirty="0">
                <a:solidFill>
                  <a:schemeClr val="bg1"/>
                </a:solidFill>
              </a:rPr>
              <a:t>Ποιο κόμμα σκέφτεστε να ψηφίσετε στις Ευρωεκλογές του Ιουνίου;</a:t>
            </a:r>
            <a:br>
              <a:rPr lang="en-US" sz="2000" b="1" dirty="0">
                <a:solidFill>
                  <a:schemeClr val="bg1"/>
                </a:solidFill>
              </a:rPr>
            </a:br>
            <a:r>
              <a:rPr lang="el-GR" sz="2000" b="1" dirty="0" err="1">
                <a:solidFill>
                  <a:schemeClr val="bg1"/>
                </a:solidFill>
                <a:highlight>
                  <a:srgbClr val="800000"/>
                </a:highlight>
              </a:rPr>
              <a:t>Επι</a:t>
            </a:r>
            <a:r>
              <a:rPr lang="el-GR" sz="2000" b="1" dirty="0">
                <a:solidFill>
                  <a:schemeClr val="bg1"/>
                </a:solidFill>
                <a:highlight>
                  <a:srgbClr val="800000"/>
                </a:highlight>
              </a:rPr>
              <a:t> των εγκύρων</a:t>
            </a:r>
            <a:endParaRPr lang="en-US" sz="2000" b="1" dirty="0">
              <a:solidFill>
                <a:schemeClr val="bg1"/>
              </a:solidFill>
              <a:highlight>
                <a:srgbClr val="800000"/>
              </a:highlight>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726786769"/>
              </p:ext>
            </p:extLst>
          </p:nvPr>
        </p:nvGraphicFramePr>
        <p:xfrm>
          <a:off x="541338" y="1895475"/>
          <a:ext cx="9744075" cy="5357813"/>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C286E53A-AEFA-F671-C568-D925A790912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iefimerida - Malaika">
            <a:extLst>
              <a:ext uri="{FF2B5EF4-FFF2-40B4-BE49-F238E27FC236}">
                <a16:creationId xmlns:a16="http://schemas.microsoft.com/office/drawing/2014/main" id="{5D5CD648-A16F-FA6E-5362-1093E5F7A7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78177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764469"/>
          </a:xfrm>
          <a:solidFill>
            <a:schemeClr val="tx2">
              <a:lumMod val="50000"/>
            </a:schemeClr>
          </a:solidFill>
        </p:spPr>
        <p:txBody>
          <a:bodyPr>
            <a:normAutofit/>
          </a:bodyPr>
          <a:lstStyle/>
          <a:p>
            <a:r>
              <a:rPr lang="el-GR" sz="2000" b="1" dirty="0">
                <a:solidFill>
                  <a:schemeClr val="bg1"/>
                </a:solidFill>
              </a:rPr>
              <a:t>Ποιο κόμμα σκέφτεστε να ψηφίσετε στις Ευρωεκλογές του Ιουνίου;</a:t>
            </a:r>
            <a:br>
              <a:rPr lang="en-US" sz="2000" b="1" dirty="0">
                <a:solidFill>
                  <a:schemeClr val="bg1"/>
                </a:solidFill>
              </a:rPr>
            </a:br>
            <a:r>
              <a:rPr lang="el-GR" sz="2000" b="1" dirty="0">
                <a:solidFill>
                  <a:schemeClr val="bg1"/>
                </a:solidFill>
                <a:highlight>
                  <a:srgbClr val="800000"/>
                </a:highlight>
              </a:rPr>
              <a:t>Εκτίμηση</a:t>
            </a:r>
            <a:endParaRPr lang="en-US" sz="2000" b="1" dirty="0">
              <a:solidFill>
                <a:schemeClr val="bg1"/>
              </a:solidFill>
              <a:highlight>
                <a:srgbClr val="800000"/>
              </a:highlight>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70156100"/>
              </p:ext>
            </p:extLst>
          </p:nvPr>
        </p:nvGraphicFramePr>
        <p:xfrm>
          <a:off x="541338" y="1895475"/>
          <a:ext cx="9744075" cy="5357813"/>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313F9633-C445-1A49-6FC6-2968CECBA74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iefimerida - Malaika">
            <a:extLst>
              <a:ext uri="{FF2B5EF4-FFF2-40B4-BE49-F238E27FC236}">
                <a16:creationId xmlns:a16="http://schemas.microsoft.com/office/drawing/2014/main" id="{278C2092-8F84-A4ED-3676-FD1DBC4FA5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7817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39" name="Rectangle 4130">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826750" cy="81200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8" name="Subtitle 2">
            <a:extLst>
              <a:ext uri="{FF2B5EF4-FFF2-40B4-BE49-F238E27FC236}">
                <a16:creationId xmlns:a16="http://schemas.microsoft.com/office/drawing/2014/main" id="{049E2AE4-94AA-27F6-C935-8CF40674027E}"/>
              </a:ext>
            </a:extLst>
          </p:cNvPr>
          <p:cNvSpPr>
            <a:spLocks noGrp="1"/>
          </p:cNvSpPr>
          <p:nvPr>
            <p:ph type="subTitle" idx="1"/>
          </p:nvPr>
        </p:nvSpPr>
        <p:spPr>
          <a:xfrm>
            <a:off x="567339" y="6702315"/>
            <a:ext cx="9687990" cy="654364"/>
          </a:xfrm>
        </p:spPr>
        <p:txBody>
          <a:bodyPr vert="horz" lIns="91440" tIns="45720" rIns="91440" bIns="45720" rtlCol="0" anchor="t">
            <a:normAutofit/>
          </a:bodyPr>
          <a:lstStyle/>
          <a:p>
            <a:pPr defTabSz="914400">
              <a:lnSpc>
                <a:spcPct val="90000"/>
              </a:lnSpc>
              <a:spcBef>
                <a:spcPts val="1000"/>
              </a:spcBef>
            </a:pPr>
            <a:r>
              <a:rPr lang="el-GR" altLang="el-GR"/>
              <a:t>ΑΠΡΙΛΙΟΣ  2024</a:t>
            </a:r>
            <a:endParaRPr lang="en-US" altLang="el-GR"/>
          </a:p>
        </p:txBody>
      </p:sp>
      <p:pic>
        <p:nvPicPr>
          <p:cNvPr id="1026" name="Picture 2" descr="Δήμος Θεσσαλονίκης">
            <a:extLst>
              <a:ext uri="{FF2B5EF4-FFF2-40B4-BE49-F238E27FC236}">
                <a16:creationId xmlns:a16="http://schemas.microsoft.com/office/drawing/2014/main" id="{CE8417F0-D0CB-DD3A-C716-423712AA8D6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552089" y="1030146"/>
            <a:ext cx="5718488" cy="2659357"/>
          </a:xfrm>
          <a:prstGeom prst="rect">
            <a:avLst/>
          </a:prstGeom>
          <a:noFill/>
          <a:extLst>
            <a:ext uri="{909E8E84-426E-40DD-AFC4-6F175D3DCCD1}">
              <a14:hiddenFill xmlns:a14="http://schemas.microsoft.com/office/drawing/2010/main">
                <a:solidFill>
                  <a:srgbClr val="FFFFFF"/>
                </a:solidFill>
              </a14:hiddenFill>
            </a:ext>
          </a:extLst>
        </p:spPr>
      </p:pic>
      <p:sp>
        <p:nvSpPr>
          <p:cNvPr id="4140"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1318" y="6522870"/>
            <a:ext cx="4060031" cy="21654"/>
          </a:xfrm>
          <a:custGeom>
            <a:avLst/>
            <a:gdLst>
              <a:gd name="connsiteX0" fmla="*/ 0 w 4060031"/>
              <a:gd name="connsiteY0" fmla="*/ 0 h 21654"/>
              <a:gd name="connsiteX1" fmla="*/ 676672 w 4060031"/>
              <a:gd name="connsiteY1" fmla="*/ 0 h 21654"/>
              <a:gd name="connsiteX2" fmla="*/ 1272143 w 4060031"/>
              <a:gd name="connsiteY2" fmla="*/ 0 h 21654"/>
              <a:gd name="connsiteX3" fmla="*/ 1948815 w 4060031"/>
              <a:gd name="connsiteY3" fmla="*/ 0 h 21654"/>
              <a:gd name="connsiteX4" fmla="*/ 2503686 w 4060031"/>
              <a:gd name="connsiteY4" fmla="*/ 0 h 21654"/>
              <a:gd name="connsiteX5" fmla="*/ 3139757 w 4060031"/>
              <a:gd name="connsiteY5" fmla="*/ 0 h 21654"/>
              <a:gd name="connsiteX6" fmla="*/ 4060031 w 4060031"/>
              <a:gd name="connsiteY6" fmla="*/ 0 h 21654"/>
              <a:gd name="connsiteX7" fmla="*/ 4060031 w 4060031"/>
              <a:gd name="connsiteY7" fmla="*/ 21654 h 21654"/>
              <a:gd name="connsiteX8" fmla="*/ 3383359 w 4060031"/>
              <a:gd name="connsiteY8" fmla="*/ 21654 h 21654"/>
              <a:gd name="connsiteX9" fmla="*/ 2666087 w 4060031"/>
              <a:gd name="connsiteY9" fmla="*/ 21654 h 21654"/>
              <a:gd name="connsiteX10" fmla="*/ 2070616 w 4060031"/>
              <a:gd name="connsiteY10" fmla="*/ 21654 h 21654"/>
              <a:gd name="connsiteX11" fmla="*/ 1312743 w 4060031"/>
              <a:gd name="connsiteY11" fmla="*/ 21654 h 21654"/>
              <a:gd name="connsiteX12" fmla="*/ 717272 w 4060031"/>
              <a:gd name="connsiteY12" fmla="*/ 21654 h 21654"/>
              <a:gd name="connsiteX13" fmla="*/ 0 w 4060031"/>
              <a:gd name="connsiteY13" fmla="*/ 21654 h 21654"/>
              <a:gd name="connsiteX14" fmla="*/ 0 w 4060031"/>
              <a:gd name="connsiteY14" fmla="*/ 0 h 21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60031" h="21654" fill="none" extrusionOk="0">
                <a:moveTo>
                  <a:pt x="0" y="0"/>
                </a:moveTo>
                <a:cubicBezTo>
                  <a:pt x="247975" y="-4200"/>
                  <a:pt x="374321" y="33728"/>
                  <a:pt x="676672" y="0"/>
                </a:cubicBezTo>
                <a:cubicBezTo>
                  <a:pt x="979023" y="-33728"/>
                  <a:pt x="1013885" y="20214"/>
                  <a:pt x="1272143" y="0"/>
                </a:cubicBezTo>
                <a:cubicBezTo>
                  <a:pt x="1530401" y="-20214"/>
                  <a:pt x="1655890" y="-5494"/>
                  <a:pt x="1948815" y="0"/>
                </a:cubicBezTo>
                <a:cubicBezTo>
                  <a:pt x="2241740" y="5494"/>
                  <a:pt x="2279903" y="-19319"/>
                  <a:pt x="2503686" y="0"/>
                </a:cubicBezTo>
                <a:cubicBezTo>
                  <a:pt x="2727469" y="19319"/>
                  <a:pt x="2856154" y="-7957"/>
                  <a:pt x="3139757" y="0"/>
                </a:cubicBezTo>
                <a:cubicBezTo>
                  <a:pt x="3423360" y="7957"/>
                  <a:pt x="3826633" y="-4042"/>
                  <a:pt x="4060031" y="0"/>
                </a:cubicBezTo>
                <a:cubicBezTo>
                  <a:pt x="4059034" y="5485"/>
                  <a:pt x="4059107" y="11666"/>
                  <a:pt x="4060031" y="21654"/>
                </a:cubicBezTo>
                <a:cubicBezTo>
                  <a:pt x="3820329" y="34761"/>
                  <a:pt x="3712149" y="30014"/>
                  <a:pt x="3383359" y="21654"/>
                </a:cubicBezTo>
                <a:cubicBezTo>
                  <a:pt x="3054569" y="13294"/>
                  <a:pt x="2893723" y="34514"/>
                  <a:pt x="2666087" y="21654"/>
                </a:cubicBezTo>
                <a:cubicBezTo>
                  <a:pt x="2438451" y="8794"/>
                  <a:pt x="2298225" y="9735"/>
                  <a:pt x="2070616" y="21654"/>
                </a:cubicBezTo>
                <a:cubicBezTo>
                  <a:pt x="1843007" y="33573"/>
                  <a:pt x="1558329" y="54673"/>
                  <a:pt x="1312743" y="21654"/>
                </a:cubicBezTo>
                <a:cubicBezTo>
                  <a:pt x="1067157" y="-11365"/>
                  <a:pt x="965546" y="30763"/>
                  <a:pt x="717272" y="21654"/>
                </a:cubicBezTo>
                <a:cubicBezTo>
                  <a:pt x="468998" y="12545"/>
                  <a:pt x="262431" y="21354"/>
                  <a:pt x="0" y="21654"/>
                </a:cubicBezTo>
                <a:cubicBezTo>
                  <a:pt x="-727" y="12446"/>
                  <a:pt x="-1009" y="6002"/>
                  <a:pt x="0" y="0"/>
                </a:cubicBezTo>
                <a:close/>
              </a:path>
              <a:path w="4060031" h="21654" stroke="0" extrusionOk="0">
                <a:moveTo>
                  <a:pt x="0" y="0"/>
                </a:moveTo>
                <a:cubicBezTo>
                  <a:pt x="244626" y="-3144"/>
                  <a:pt x="460962" y="-7287"/>
                  <a:pt x="595471" y="0"/>
                </a:cubicBezTo>
                <a:cubicBezTo>
                  <a:pt x="729980" y="7287"/>
                  <a:pt x="932976" y="-224"/>
                  <a:pt x="1150342" y="0"/>
                </a:cubicBezTo>
                <a:cubicBezTo>
                  <a:pt x="1367708" y="224"/>
                  <a:pt x="1496892" y="-2635"/>
                  <a:pt x="1745813" y="0"/>
                </a:cubicBezTo>
                <a:cubicBezTo>
                  <a:pt x="1994734" y="2635"/>
                  <a:pt x="2227593" y="4747"/>
                  <a:pt x="2422485" y="0"/>
                </a:cubicBezTo>
                <a:cubicBezTo>
                  <a:pt x="2617377" y="-4747"/>
                  <a:pt x="2831481" y="26737"/>
                  <a:pt x="3139757" y="0"/>
                </a:cubicBezTo>
                <a:cubicBezTo>
                  <a:pt x="3448033" y="-26737"/>
                  <a:pt x="3670353" y="2494"/>
                  <a:pt x="4060031" y="0"/>
                </a:cubicBezTo>
                <a:cubicBezTo>
                  <a:pt x="4059878" y="6202"/>
                  <a:pt x="4059014" y="14512"/>
                  <a:pt x="4060031" y="21654"/>
                </a:cubicBezTo>
                <a:cubicBezTo>
                  <a:pt x="3734042" y="27504"/>
                  <a:pt x="3560627" y="-11583"/>
                  <a:pt x="3302159" y="21654"/>
                </a:cubicBezTo>
                <a:cubicBezTo>
                  <a:pt x="3043691" y="54891"/>
                  <a:pt x="2897206" y="11904"/>
                  <a:pt x="2747288" y="21654"/>
                </a:cubicBezTo>
                <a:cubicBezTo>
                  <a:pt x="2597370" y="31404"/>
                  <a:pt x="2344591" y="-7962"/>
                  <a:pt x="1989415" y="21654"/>
                </a:cubicBezTo>
                <a:cubicBezTo>
                  <a:pt x="1634239" y="51270"/>
                  <a:pt x="1499636" y="7722"/>
                  <a:pt x="1231543" y="21654"/>
                </a:cubicBezTo>
                <a:cubicBezTo>
                  <a:pt x="963450" y="35586"/>
                  <a:pt x="898160" y="39989"/>
                  <a:pt x="676672" y="21654"/>
                </a:cubicBezTo>
                <a:cubicBezTo>
                  <a:pt x="455184" y="3319"/>
                  <a:pt x="197929" y="29669"/>
                  <a:pt x="0" y="21654"/>
                </a:cubicBezTo>
                <a:cubicBezTo>
                  <a:pt x="-903" y="15369"/>
                  <a:pt x="-780" y="573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9" name="TextBox 8">
            <a:extLst>
              <a:ext uri="{FF2B5EF4-FFF2-40B4-BE49-F238E27FC236}">
                <a16:creationId xmlns:a16="http://schemas.microsoft.com/office/drawing/2014/main" id="{703A4684-158D-40D2-800B-00A31F598B65}"/>
              </a:ext>
            </a:extLst>
          </p:cNvPr>
          <p:cNvSpPr txBox="1">
            <a:spLocks noChangeArrowheads="1"/>
          </p:cNvSpPr>
          <p:nvPr/>
        </p:nvSpPr>
        <p:spPr bwMode="auto">
          <a:xfrm>
            <a:off x="676672" y="1030146"/>
            <a:ext cx="4736703" cy="161866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90000"/>
              </a:lnSpc>
              <a:spcBef>
                <a:spcPct val="0"/>
              </a:spcBef>
              <a:spcAft>
                <a:spcPts val="600"/>
              </a:spcAft>
              <a:buClrTx/>
              <a:buSzTx/>
              <a:buFontTx/>
              <a:buNone/>
              <a:tabLst/>
              <a:defRPr/>
            </a:pPr>
            <a:r>
              <a:rPr kumimoji="0" lang="en-US" altLang="el-GR" sz="2400" b="1" i="0" u="none" strike="noStrike" kern="1200" cap="none" spc="0" normalizeH="0" baseline="0" noProof="0" dirty="0">
                <a:ln>
                  <a:noFill/>
                </a:ln>
                <a:solidFill>
                  <a:srgbClr val="1F497D">
                    <a:lumMod val="50000"/>
                  </a:srgbClr>
                </a:solidFill>
                <a:effectLst/>
                <a:uLnTx/>
                <a:uFillTx/>
                <a:latin typeface="Calibri"/>
                <a:ea typeface="+mn-ea"/>
                <a:cs typeface="Arial" panose="020B0604020202020204" pitchFamily="34" charset="0"/>
              </a:rPr>
              <a:t> </a:t>
            </a:r>
            <a:br>
              <a:rPr kumimoji="0" lang="en-US" altLang="el-GR" sz="2400" b="1" i="0" u="none" strike="noStrike" kern="1200" cap="none" spc="0" normalizeH="0" baseline="0" noProof="0" dirty="0">
                <a:ln>
                  <a:noFill/>
                </a:ln>
                <a:solidFill>
                  <a:srgbClr val="1F497D">
                    <a:lumMod val="50000"/>
                  </a:srgbClr>
                </a:solidFill>
                <a:effectLst/>
                <a:uLnTx/>
                <a:uFillTx/>
                <a:latin typeface="Calibri"/>
                <a:ea typeface="+mn-ea"/>
                <a:cs typeface="Arial" panose="020B0604020202020204" pitchFamily="34" charset="0"/>
              </a:rPr>
            </a:br>
            <a:endParaRPr kumimoji="0" lang="en-US" altLang="el-GR" sz="2400" b="1" i="0" u="none" strike="noStrike" kern="1200" cap="none" spc="0" normalizeH="0" baseline="0" noProof="0" dirty="0">
              <a:ln>
                <a:noFill/>
              </a:ln>
              <a:solidFill>
                <a:srgbClr val="1F497D">
                  <a:lumMod val="50000"/>
                </a:srgbClr>
              </a:solidFill>
              <a:effectLst/>
              <a:uLnTx/>
              <a:uFillTx/>
              <a:latin typeface="Calibri"/>
              <a:ea typeface="+mn-ea"/>
              <a:cs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 name="Rectangle 3101">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4124" y="530510"/>
            <a:ext cx="3032031" cy="4500794"/>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33117"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Calibri"/>
              <a:ea typeface="+mn-ea"/>
              <a:cs typeface="+mn-cs"/>
            </a:endParaRPr>
          </a:p>
        </p:txBody>
      </p:sp>
      <p:sp>
        <p:nvSpPr>
          <p:cNvPr id="3074" name="Title 5">
            <a:extLst>
              <a:ext uri="{FF2B5EF4-FFF2-40B4-BE49-F238E27FC236}">
                <a16:creationId xmlns:a16="http://schemas.microsoft.com/office/drawing/2014/main" id="{E27AB5F6-B526-4477-9C02-1AC62B0211BB}"/>
              </a:ext>
            </a:extLst>
          </p:cNvPr>
          <p:cNvSpPr>
            <a:spLocks noGrp="1"/>
          </p:cNvSpPr>
          <p:nvPr>
            <p:ph type="title"/>
          </p:nvPr>
        </p:nvSpPr>
        <p:spPr>
          <a:xfrm>
            <a:off x="414123" y="1909824"/>
            <a:ext cx="3032030" cy="1446836"/>
          </a:xfrm>
          <a:solidFill>
            <a:schemeClr val="tx2"/>
          </a:solidFill>
        </p:spPr>
        <p:txBody>
          <a:bodyPr vert="horz" lIns="91440" tIns="45720" rIns="91440" bIns="45720" rtlCol="0" anchor="ctr">
            <a:normAutofit/>
          </a:bodyPr>
          <a:lstStyle/>
          <a:p>
            <a:pPr algn="ctr" defTabSz="914406">
              <a:lnSpc>
                <a:spcPct val="90000"/>
              </a:lnSpc>
            </a:pPr>
            <a:r>
              <a:rPr lang="en-US" altLang="en-US" sz="3900" dirty="0">
                <a:solidFill>
                  <a:schemeClr val="bg1">
                    <a:lumMod val="95000"/>
                  </a:schemeClr>
                </a:solidFill>
              </a:rPr>
              <a:t>Τα</a:t>
            </a:r>
            <a:r>
              <a:rPr lang="en-US" altLang="en-US" sz="3900" dirty="0" err="1">
                <a:solidFill>
                  <a:schemeClr val="bg1">
                    <a:lumMod val="95000"/>
                  </a:schemeClr>
                </a:solidFill>
              </a:rPr>
              <a:t>υτότητ</a:t>
            </a:r>
            <a:r>
              <a:rPr lang="en-US" altLang="en-US" sz="3900" dirty="0">
                <a:solidFill>
                  <a:schemeClr val="bg1">
                    <a:lumMod val="95000"/>
                  </a:schemeClr>
                </a:solidFill>
              </a:rPr>
              <a:t>α Έρευνας</a:t>
            </a:r>
          </a:p>
        </p:txBody>
      </p:sp>
      <p:sp>
        <p:nvSpPr>
          <p:cNvPr id="3104" name="Rectangle 3103">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4123" y="5232487"/>
            <a:ext cx="3032031" cy="2344200"/>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33117"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106" name="Rectangle 3105">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1691" y="530510"/>
            <a:ext cx="6827526" cy="704821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33117"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3075" name="4 - Θέση περιεχομένου">
            <a:extLst>
              <a:ext uri="{FF2B5EF4-FFF2-40B4-BE49-F238E27FC236}">
                <a16:creationId xmlns:a16="http://schemas.microsoft.com/office/drawing/2014/main" id="{0FD9D685-9ECC-480A-9435-6AA3E4ED3556}"/>
              </a:ext>
            </a:extLst>
          </p:cNvPr>
          <p:cNvSpPr>
            <a:spLocks noGrp="1"/>
          </p:cNvSpPr>
          <p:nvPr>
            <p:ph idx="1"/>
          </p:nvPr>
        </p:nvSpPr>
        <p:spPr>
          <a:xfrm>
            <a:off x="3887017" y="648183"/>
            <a:ext cx="6249528" cy="6624635"/>
          </a:xfrm>
        </p:spPr>
        <p:txBody>
          <a:bodyPr vert="horz" lIns="91440" tIns="45720" rIns="91440" bIns="45720" rtlCol="0" anchor="ctr">
            <a:normAutofit fontScale="92500" lnSpcReduction="20000"/>
          </a:bodyPr>
          <a:lstStyle/>
          <a:p>
            <a:pPr marL="361648" indent="-285750" defTabSz="914406">
              <a:lnSpc>
                <a:spcPct val="90000"/>
              </a:lnSpc>
              <a:buFont typeface="Wingdings" panose="05000000000000000000" pitchFamily="2" charset="2"/>
              <a:buChar char="Ø"/>
              <a:defRPr/>
            </a:pPr>
            <a:r>
              <a:rPr lang="en-US" altLang="en-US" sz="1300" b="1" dirty="0">
                <a:solidFill>
                  <a:schemeClr val="tx2">
                    <a:lumMod val="50000"/>
                  </a:schemeClr>
                </a:solidFill>
              </a:rPr>
              <a:t>Η </a:t>
            </a:r>
            <a:r>
              <a:rPr lang="en-US" altLang="en-US" sz="1300" b="1" dirty="0" err="1">
                <a:solidFill>
                  <a:schemeClr val="tx2">
                    <a:lumMod val="50000"/>
                  </a:schemeClr>
                </a:solidFill>
              </a:rPr>
              <a:t>Έρευν</a:t>
            </a:r>
            <a:r>
              <a:rPr lang="en-US" altLang="en-US" sz="1300" b="1" dirty="0">
                <a:solidFill>
                  <a:schemeClr val="tx2">
                    <a:lumMod val="50000"/>
                  </a:schemeClr>
                </a:solidFill>
              </a:rPr>
              <a:t>α πραγματοποιήθηκε από την Opinion Poll Ε.Π.Ε – Αριθμός Μητρώου Ε.Σ.Ρ. 49.</a:t>
            </a:r>
          </a:p>
          <a:p>
            <a:pPr marL="75898" indent="0" defTabSz="914406">
              <a:lnSpc>
                <a:spcPct val="90000"/>
              </a:lnSpc>
              <a:buNone/>
              <a:defRPr/>
            </a:pPr>
            <a:endParaRPr lang="en-US" altLang="en-US" sz="1300" b="1" dirty="0">
              <a:solidFill>
                <a:schemeClr val="tx2">
                  <a:lumMod val="50000"/>
                </a:schemeClr>
              </a:solidFill>
            </a:endParaRPr>
          </a:p>
          <a:p>
            <a:pPr indent="-228602" defTabSz="914406">
              <a:lnSpc>
                <a:spcPct val="90000"/>
              </a:lnSpc>
              <a:defRPr/>
            </a:pPr>
            <a:endParaRPr lang="en-US" altLang="en-US" sz="1300" b="1" dirty="0">
              <a:solidFill>
                <a:schemeClr val="tx2">
                  <a:lumMod val="50000"/>
                </a:schemeClr>
              </a:solidFill>
            </a:endParaRPr>
          </a:p>
          <a:p>
            <a:pPr marL="361648" indent="-285750" defTabSz="914406">
              <a:lnSpc>
                <a:spcPct val="90000"/>
              </a:lnSpc>
              <a:buFont typeface="Wingdings" panose="05000000000000000000" pitchFamily="2" charset="2"/>
              <a:buChar char="Ø"/>
              <a:defRPr/>
            </a:pPr>
            <a:r>
              <a:rPr lang="en-US" altLang="en-US" sz="1300" b="1" dirty="0">
                <a:solidFill>
                  <a:schemeClr val="tx2">
                    <a:lumMod val="50000"/>
                  </a:schemeClr>
                </a:solidFill>
              </a:rPr>
              <a:t>ΕΞΕΤΑΖΟΜΕΝΟΣ ΠΛΗΘΥΣΜΟΣ: </a:t>
            </a:r>
            <a:r>
              <a:rPr lang="en-US" altLang="en-US" sz="1300" b="1" dirty="0" err="1">
                <a:solidFill>
                  <a:schemeClr val="tx2">
                    <a:lumMod val="50000"/>
                  </a:schemeClr>
                </a:solidFill>
              </a:rPr>
              <a:t>Ηλικί</a:t>
            </a:r>
            <a:r>
              <a:rPr lang="en-US" altLang="en-US" sz="1300" b="1" dirty="0">
                <a:solidFill>
                  <a:schemeClr val="tx2">
                    <a:lumMod val="50000"/>
                  </a:schemeClr>
                </a:solidFill>
              </a:rPr>
              <a:t>ας άνω των 17, με δικαίωμα ψήφου</a:t>
            </a:r>
            <a:endParaRPr lang="el-GR" altLang="en-US" sz="1300" b="1" dirty="0">
              <a:solidFill>
                <a:schemeClr val="tx2">
                  <a:lumMod val="50000"/>
                </a:schemeClr>
              </a:solidFill>
            </a:endParaRPr>
          </a:p>
          <a:p>
            <a:pPr marL="75898" indent="0" defTabSz="914406">
              <a:lnSpc>
                <a:spcPct val="90000"/>
              </a:lnSpc>
              <a:buNone/>
              <a:defRPr/>
            </a:pPr>
            <a:endParaRPr lang="en-US" altLang="en-US" sz="1300" b="1" dirty="0">
              <a:solidFill>
                <a:schemeClr val="tx2">
                  <a:lumMod val="50000"/>
                </a:schemeClr>
              </a:solidFill>
            </a:endParaRPr>
          </a:p>
          <a:p>
            <a:pPr marL="361648" indent="-285750" defTabSz="914406">
              <a:lnSpc>
                <a:spcPct val="90000"/>
              </a:lnSpc>
              <a:buFont typeface="Wingdings" panose="05000000000000000000" pitchFamily="2" charset="2"/>
              <a:buChar char="Ø"/>
              <a:defRPr/>
            </a:pPr>
            <a:r>
              <a:rPr lang="en-US" altLang="en-US" sz="1300" b="1" dirty="0">
                <a:solidFill>
                  <a:schemeClr val="tx2">
                    <a:lumMod val="50000"/>
                  </a:schemeClr>
                </a:solidFill>
              </a:rPr>
              <a:t>ΜΕΓΕΘΟΣ ΔΕΙΓΜΑΤΟΣ: </a:t>
            </a:r>
            <a:r>
              <a:rPr lang="el-GR" altLang="en-US" sz="1300" b="1" dirty="0">
                <a:solidFill>
                  <a:schemeClr val="tx2">
                    <a:lumMod val="50000"/>
                  </a:schemeClr>
                </a:solidFill>
              </a:rPr>
              <a:t>802  Ν</a:t>
            </a:r>
            <a:r>
              <a:rPr lang="en-US" altLang="en-US" sz="1300" b="1" dirty="0" err="1">
                <a:solidFill>
                  <a:schemeClr val="tx2">
                    <a:lumMod val="50000"/>
                  </a:schemeClr>
                </a:solidFill>
              </a:rPr>
              <a:t>οικοκυριά</a:t>
            </a:r>
            <a:endParaRPr lang="el-GR" altLang="en-US" sz="1300" b="1" dirty="0">
              <a:solidFill>
                <a:schemeClr val="tx2">
                  <a:lumMod val="50000"/>
                </a:schemeClr>
              </a:solidFill>
            </a:endParaRPr>
          </a:p>
          <a:p>
            <a:pPr marL="75898" indent="0" defTabSz="914406">
              <a:lnSpc>
                <a:spcPct val="90000"/>
              </a:lnSpc>
              <a:buNone/>
              <a:defRPr/>
            </a:pPr>
            <a:endParaRPr lang="en-US" altLang="en-US" sz="1300" b="1" dirty="0">
              <a:solidFill>
                <a:schemeClr val="tx2">
                  <a:lumMod val="50000"/>
                </a:schemeClr>
              </a:solidFill>
            </a:endParaRPr>
          </a:p>
          <a:p>
            <a:pPr marL="361648" indent="-285750" defTabSz="914406">
              <a:lnSpc>
                <a:spcPct val="90000"/>
              </a:lnSpc>
              <a:buFont typeface="Wingdings" panose="05000000000000000000" pitchFamily="2" charset="2"/>
              <a:buChar char="Ø"/>
              <a:defRPr/>
            </a:pPr>
            <a:r>
              <a:rPr lang="en-US" altLang="en-US" sz="1300" b="1" dirty="0">
                <a:solidFill>
                  <a:schemeClr val="tx2">
                    <a:lumMod val="50000"/>
                  </a:schemeClr>
                </a:solidFill>
              </a:rPr>
              <a:t>ΧΡΟΝΙΚΟ ΔΙΑΣΤΗΜΑ: </a:t>
            </a:r>
            <a:r>
              <a:rPr lang="el-GR" altLang="en-US" sz="1300" b="1" dirty="0">
                <a:solidFill>
                  <a:schemeClr val="tx2">
                    <a:lumMod val="50000"/>
                  </a:schemeClr>
                </a:solidFill>
              </a:rPr>
              <a:t>από 17 Απριλίου  έως 20 Απριλίου  2024</a:t>
            </a:r>
          </a:p>
          <a:p>
            <a:pPr marL="75898" indent="0" defTabSz="914406">
              <a:lnSpc>
                <a:spcPct val="90000"/>
              </a:lnSpc>
              <a:buNone/>
              <a:defRPr/>
            </a:pPr>
            <a:endParaRPr lang="en-US" altLang="en-US" sz="1300" b="1" dirty="0">
              <a:solidFill>
                <a:schemeClr val="tx2">
                  <a:lumMod val="50000"/>
                </a:schemeClr>
              </a:solidFill>
            </a:endParaRPr>
          </a:p>
          <a:p>
            <a:pPr marL="361648" indent="-285750" defTabSz="914406">
              <a:lnSpc>
                <a:spcPct val="90000"/>
              </a:lnSpc>
              <a:buFont typeface="Wingdings" panose="05000000000000000000" pitchFamily="2" charset="2"/>
              <a:buChar char="Ø"/>
              <a:defRPr/>
            </a:pPr>
            <a:r>
              <a:rPr lang="en-US" altLang="en-US" sz="1300" b="1" dirty="0">
                <a:solidFill>
                  <a:schemeClr val="tx2">
                    <a:lumMod val="50000"/>
                  </a:schemeClr>
                </a:solidFill>
              </a:rPr>
              <a:t>ΠΕΡΙΟΧΗ ΔΙΕΞΑΓΩΓΗΣ: </a:t>
            </a:r>
            <a:r>
              <a:rPr kumimoji="0" lang="el-GR" altLang="en-US" sz="1400" b="1" i="0" u="none" strike="noStrike" kern="1200" cap="none" spc="0" normalizeH="0" baseline="0" noProof="0" dirty="0">
                <a:ln>
                  <a:noFill/>
                </a:ln>
                <a:solidFill>
                  <a:srgbClr val="1F497D">
                    <a:lumMod val="50000"/>
                  </a:srgbClr>
                </a:solidFill>
                <a:effectLst/>
                <a:uLnTx/>
                <a:uFillTx/>
                <a:latin typeface="Calibri"/>
                <a:ea typeface="+mn-ea"/>
                <a:cs typeface="+mn-cs"/>
              </a:rPr>
              <a:t>ΔΗΜΟΣ ΘΕΣΣΑΛΟΝΙΚΗΣ</a:t>
            </a:r>
            <a:endParaRPr lang="en-US" altLang="en-US" sz="1300" b="1" dirty="0">
              <a:solidFill>
                <a:schemeClr val="tx2">
                  <a:lumMod val="50000"/>
                </a:schemeClr>
              </a:solidFill>
            </a:endParaRPr>
          </a:p>
          <a:p>
            <a:pPr indent="-228602" defTabSz="914406">
              <a:lnSpc>
                <a:spcPct val="90000"/>
              </a:lnSpc>
              <a:defRPr/>
            </a:pPr>
            <a:endParaRPr lang="en-US" altLang="en-US" sz="1300" b="1" dirty="0">
              <a:solidFill>
                <a:schemeClr val="tx2">
                  <a:lumMod val="50000"/>
                </a:schemeClr>
              </a:solidFill>
            </a:endParaRPr>
          </a:p>
          <a:p>
            <a:pPr marL="361648" indent="-285750" defTabSz="914406">
              <a:lnSpc>
                <a:spcPct val="90000"/>
              </a:lnSpc>
              <a:buFont typeface="Wingdings" panose="05000000000000000000" pitchFamily="2" charset="2"/>
              <a:buChar char="Ø"/>
              <a:defRPr/>
            </a:pPr>
            <a:r>
              <a:rPr lang="en-US" altLang="en-US" sz="1300" b="1" dirty="0">
                <a:solidFill>
                  <a:schemeClr val="tx2">
                    <a:lumMod val="50000"/>
                  </a:schemeClr>
                </a:solidFill>
              </a:rPr>
              <a:t>ΜΕΘΟΔΟΣ ΔΕΙΓΜΑΤΟΛΗΨΙΑΣ: </a:t>
            </a:r>
            <a:r>
              <a:rPr lang="en-US" altLang="en-US" sz="1300" b="1" dirty="0" err="1">
                <a:solidFill>
                  <a:schemeClr val="tx2">
                    <a:lumMod val="50000"/>
                  </a:schemeClr>
                </a:solidFill>
              </a:rPr>
              <a:t>Πολυστ</a:t>
            </a:r>
            <a:r>
              <a:rPr lang="en-US" altLang="en-US" sz="1300" b="1" dirty="0">
                <a:solidFill>
                  <a:schemeClr val="tx2">
                    <a:lumMod val="50000"/>
                  </a:schemeClr>
                </a:solidFill>
              </a:rPr>
              <a:t>αδιακή τυχαία δειγματοληψία με χρήση quota βάσει  γεωγραφικής κατανομής.</a:t>
            </a:r>
          </a:p>
          <a:p>
            <a:pPr indent="-228602" defTabSz="914406">
              <a:lnSpc>
                <a:spcPct val="90000"/>
              </a:lnSpc>
              <a:defRPr/>
            </a:pPr>
            <a:endParaRPr lang="en-US" altLang="en-US" sz="1300" b="1" dirty="0">
              <a:solidFill>
                <a:schemeClr val="tx2">
                  <a:lumMod val="50000"/>
                </a:schemeClr>
              </a:solidFill>
            </a:endParaRPr>
          </a:p>
          <a:p>
            <a:pPr marL="361648" indent="-285750" defTabSz="914406">
              <a:lnSpc>
                <a:spcPct val="90000"/>
              </a:lnSpc>
              <a:buFont typeface="Wingdings" panose="05000000000000000000" pitchFamily="2" charset="2"/>
              <a:buChar char="Ø"/>
              <a:defRPr/>
            </a:pPr>
            <a:r>
              <a:rPr lang="en-US" altLang="en-US" sz="1300" b="1" dirty="0">
                <a:solidFill>
                  <a:schemeClr val="tx2">
                    <a:lumMod val="50000"/>
                  </a:schemeClr>
                </a:solidFill>
                <a:latin typeface="Calibri"/>
              </a:rPr>
              <a:t>ΜΕΘΟΔΟΣ ΣΥΛΛΟΓΗΣ ΣΤΟΙΧΕΙΩΝ: </a:t>
            </a:r>
            <a:r>
              <a:rPr lang="el-GR" altLang="en-US" sz="1300" b="1" dirty="0">
                <a:solidFill>
                  <a:schemeClr val="tx2">
                    <a:lumMod val="50000"/>
                  </a:schemeClr>
                </a:solidFill>
                <a:latin typeface="Calibri"/>
              </a:rPr>
              <a:t> 502 </a:t>
            </a:r>
            <a:r>
              <a:rPr lang="en-US" altLang="en-US" sz="1300" b="1" dirty="0" err="1">
                <a:solidFill>
                  <a:schemeClr val="tx2">
                    <a:lumMod val="50000"/>
                  </a:schemeClr>
                </a:solidFill>
                <a:latin typeface="Calibri"/>
              </a:rPr>
              <a:t>Τηλεφωνικές</a:t>
            </a:r>
            <a:r>
              <a:rPr lang="en-US" altLang="en-US" sz="1300" b="1" dirty="0">
                <a:solidFill>
                  <a:schemeClr val="tx2">
                    <a:lumMod val="50000"/>
                  </a:schemeClr>
                </a:solidFill>
                <a:latin typeface="Calibri"/>
              </a:rPr>
              <a:t> </a:t>
            </a:r>
            <a:r>
              <a:rPr lang="en-US" altLang="en-US" sz="1300" b="1" dirty="0" err="1">
                <a:solidFill>
                  <a:schemeClr val="tx2">
                    <a:lumMod val="50000"/>
                  </a:schemeClr>
                </a:solidFill>
                <a:latin typeface="Calibri"/>
              </a:rPr>
              <a:t>συνεντεύξεις</a:t>
            </a:r>
            <a:r>
              <a:rPr lang="en-US" altLang="en-US" sz="1300" b="1" dirty="0">
                <a:solidFill>
                  <a:schemeClr val="tx2">
                    <a:lumMod val="50000"/>
                  </a:schemeClr>
                </a:solidFill>
                <a:latin typeface="Calibri"/>
              </a:rPr>
              <a:t> β</a:t>
            </a:r>
            <a:r>
              <a:rPr lang="en-US" altLang="en-US" sz="1300" b="1" dirty="0" err="1">
                <a:solidFill>
                  <a:schemeClr val="tx2">
                    <a:lumMod val="50000"/>
                  </a:schemeClr>
                </a:solidFill>
                <a:latin typeface="Calibri"/>
              </a:rPr>
              <a:t>άσει</a:t>
            </a:r>
            <a:r>
              <a:rPr lang="en-US" altLang="en-US" sz="1300" b="1" dirty="0">
                <a:solidFill>
                  <a:schemeClr val="tx2">
                    <a:lumMod val="50000"/>
                  </a:schemeClr>
                </a:solidFill>
                <a:latin typeface="Calibri"/>
              </a:rPr>
              <a:t>    </a:t>
            </a:r>
            <a:r>
              <a:rPr lang="en-US" altLang="en-US" sz="1300" b="1" dirty="0" err="1">
                <a:solidFill>
                  <a:schemeClr val="tx2">
                    <a:lumMod val="50000"/>
                  </a:schemeClr>
                </a:solidFill>
                <a:latin typeface="Calibri"/>
              </a:rPr>
              <a:t>ηλεκτρονικού</a:t>
            </a:r>
            <a:r>
              <a:rPr lang="en-US" altLang="en-US" sz="1300" b="1" dirty="0">
                <a:solidFill>
                  <a:schemeClr val="tx2">
                    <a:lumMod val="50000"/>
                  </a:schemeClr>
                </a:solidFill>
                <a:latin typeface="Calibri"/>
              </a:rPr>
              <a:t> </a:t>
            </a:r>
            <a:r>
              <a:rPr lang="en-US" altLang="en-US" sz="1300" b="1" dirty="0" err="1">
                <a:solidFill>
                  <a:schemeClr val="tx2">
                    <a:lumMod val="50000"/>
                  </a:schemeClr>
                </a:solidFill>
                <a:latin typeface="Calibri"/>
              </a:rPr>
              <a:t>ερωτημ</a:t>
            </a:r>
            <a:r>
              <a:rPr lang="en-US" altLang="en-US" sz="1300" b="1" dirty="0">
                <a:solidFill>
                  <a:schemeClr val="tx2">
                    <a:lumMod val="50000"/>
                  </a:schemeClr>
                </a:solidFill>
                <a:latin typeface="Calibri"/>
              </a:rPr>
              <a:t>ατολογίου (CATI).Ακολουθήθηκε η διαδικασία της τυχαίας  επιλογής τηλεφωνικών αριθμών </a:t>
            </a:r>
            <a:r>
              <a:rPr lang="en-US" sz="1300" b="1" dirty="0">
                <a:solidFill>
                  <a:schemeClr val="tx2">
                    <a:lumMod val="50000"/>
                  </a:schemeClr>
                </a:solidFill>
                <a:latin typeface="Arial" panose="020B0604020202020204" pitchFamily="34" charset="0"/>
              </a:rPr>
              <a:t>Random digit dialing (RDD) </a:t>
            </a:r>
            <a:r>
              <a:rPr lang="en-US" altLang="en-US" sz="1300" b="1" dirty="0">
                <a:solidFill>
                  <a:schemeClr val="tx2">
                    <a:lumMod val="50000"/>
                  </a:schemeClr>
                </a:solidFill>
                <a:latin typeface="Calibri"/>
              </a:rPr>
              <a:t> σε σταθερά και κινητά τηλέφωνα </a:t>
            </a:r>
            <a:r>
              <a:rPr lang="el-GR" altLang="en-US" sz="1300" b="1" dirty="0">
                <a:solidFill>
                  <a:schemeClr val="tx2">
                    <a:lumMod val="50000"/>
                  </a:schemeClr>
                </a:solidFill>
                <a:latin typeface="Calibri"/>
              </a:rPr>
              <a:t>,300 </a:t>
            </a:r>
            <a:r>
              <a:rPr lang="en-US" sz="1300" b="1" dirty="0"/>
              <a:t>web/online panels</a:t>
            </a:r>
            <a:r>
              <a:rPr lang="en-US" sz="1300" b="1" dirty="0">
                <a:solidFill>
                  <a:schemeClr val="tx2">
                    <a:lumMod val="50000"/>
                  </a:schemeClr>
                </a:solidFill>
                <a:latin typeface="Segoe UI Web (Greek)"/>
              </a:rPr>
              <a:t> (</a:t>
            </a:r>
            <a:r>
              <a:rPr lang="en-US" sz="1300" b="1" dirty="0" err="1">
                <a:solidFill>
                  <a:schemeClr val="tx2">
                    <a:lumMod val="50000"/>
                  </a:schemeClr>
                </a:solidFill>
                <a:latin typeface="Segoe UI Web (Greek)"/>
              </a:rPr>
              <a:t>cawi</a:t>
            </a:r>
            <a:r>
              <a:rPr lang="en-US" sz="1300" b="1" dirty="0">
                <a:solidFill>
                  <a:schemeClr val="tx2">
                    <a:lumMod val="50000"/>
                  </a:schemeClr>
                </a:solidFill>
                <a:latin typeface="Segoe UI Web (Greek)"/>
              </a:rPr>
              <a:t>)</a:t>
            </a:r>
            <a:endParaRPr lang="el-GR" sz="1300" b="1" dirty="0">
              <a:solidFill>
                <a:schemeClr val="tx2">
                  <a:lumMod val="50000"/>
                </a:schemeClr>
              </a:solidFill>
              <a:latin typeface="Segoe UI Web (Greek)"/>
            </a:endParaRPr>
          </a:p>
          <a:p>
            <a:pPr indent="-228602" defTabSz="914406">
              <a:lnSpc>
                <a:spcPct val="90000"/>
              </a:lnSpc>
              <a:defRPr/>
            </a:pPr>
            <a:endParaRPr lang="en-US" altLang="en-US" sz="1300" b="1" dirty="0">
              <a:solidFill>
                <a:schemeClr val="tx2">
                  <a:lumMod val="50000"/>
                </a:schemeClr>
              </a:solidFill>
              <a:latin typeface="Calibri"/>
            </a:endParaRPr>
          </a:p>
          <a:p>
            <a:pPr marL="495785" indent="-285750" defTabSz="1082657">
              <a:lnSpc>
                <a:spcPct val="90000"/>
              </a:lnSpc>
              <a:buFont typeface="Wingdings" panose="05000000000000000000" pitchFamily="2" charset="2"/>
              <a:buChar char="Ø"/>
              <a:defRPr/>
            </a:pPr>
            <a:r>
              <a:rPr lang="el-GR" altLang="en-US" sz="1302" b="1" dirty="0">
                <a:solidFill>
                  <a:srgbClr val="1F497D">
                    <a:lumMod val="50000"/>
                  </a:srgbClr>
                </a:solidFill>
                <a:latin typeface="Calibri"/>
              </a:rPr>
              <a:t> </a:t>
            </a:r>
            <a:r>
              <a:rPr lang="en-US" altLang="en-US" sz="1302" b="1" dirty="0">
                <a:solidFill>
                  <a:srgbClr val="1F497D">
                    <a:lumMod val="50000"/>
                  </a:srgbClr>
                </a:solidFill>
                <a:latin typeface="Calibri"/>
              </a:rPr>
              <a:t>ΣΤΑΘΜΙΣΗ: </a:t>
            </a:r>
            <a:r>
              <a:rPr lang="en-US" altLang="en-US" sz="1302" b="1" dirty="0" err="1">
                <a:solidFill>
                  <a:srgbClr val="1F497D">
                    <a:lumMod val="50000"/>
                  </a:srgbClr>
                </a:solidFill>
                <a:latin typeface="Calibri"/>
              </a:rPr>
              <a:t>Έγινε</a:t>
            </a:r>
            <a:r>
              <a:rPr lang="en-US" altLang="en-US" sz="1302" b="1" dirty="0">
                <a:solidFill>
                  <a:srgbClr val="1F497D">
                    <a:lumMod val="50000"/>
                  </a:srgbClr>
                </a:solidFill>
                <a:latin typeface="Calibri"/>
              </a:rPr>
              <a:t> </a:t>
            </a:r>
            <a:r>
              <a:rPr lang="en-US" altLang="en-US" sz="1302" b="1" dirty="0" err="1">
                <a:solidFill>
                  <a:srgbClr val="1F497D">
                    <a:lumMod val="50000"/>
                  </a:srgbClr>
                </a:solidFill>
                <a:latin typeface="Calibri"/>
              </a:rPr>
              <a:t>στάθμιση</a:t>
            </a:r>
            <a:r>
              <a:rPr lang="en-US" altLang="en-US" sz="1302" b="1" dirty="0">
                <a:solidFill>
                  <a:srgbClr val="1F497D">
                    <a:lumMod val="50000"/>
                  </a:srgbClr>
                </a:solidFill>
                <a:latin typeface="Calibri"/>
              </a:rPr>
              <a:t> </a:t>
            </a:r>
            <a:r>
              <a:rPr lang="en-US" altLang="en-US" sz="1302" b="1" dirty="0" err="1">
                <a:solidFill>
                  <a:srgbClr val="1F497D">
                    <a:lumMod val="50000"/>
                  </a:srgbClr>
                </a:solidFill>
                <a:latin typeface="Calibri"/>
              </a:rPr>
              <a:t>ως</a:t>
            </a:r>
            <a:r>
              <a:rPr lang="en-US" altLang="en-US" sz="1302" b="1" dirty="0">
                <a:solidFill>
                  <a:srgbClr val="1F497D">
                    <a:lumMod val="50000"/>
                  </a:srgbClr>
                </a:solidFill>
                <a:latin typeface="Calibri"/>
              </a:rPr>
              <a:t> π</a:t>
            </a:r>
            <a:r>
              <a:rPr lang="en-US" altLang="en-US" sz="1302" b="1" dirty="0" err="1">
                <a:solidFill>
                  <a:srgbClr val="1F497D">
                    <a:lumMod val="50000"/>
                  </a:srgbClr>
                </a:solidFill>
                <a:latin typeface="Calibri"/>
              </a:rPr>
              <a:t>ρος</a:t>
            </a:r>
            <a:r>
              <a:rPr lang="en-US" altLang="en-US" sz="1302" b="1" dirty="0">
                <a:solidFill>
                  <a:srgbClr val="1F497D">
                    <a:lumMod val="50000"/>
                  </a:srgbClr>
                </a:solidFill>
                <a:latin typeface="Calibri"/>
              </a:rPr>
              <a:t> </a:t>
            </a:r>
            <a:r>
              <a:rPr lang="en-US" altLang="en-US" sz="1302" b="1" dirty="0" err="1">
                <a:solidFill>
                  <a:srgbClr val="1F497D">
                    <a:lumMod val="50000"/>
                  </a:srgbClr>
                </a:solidFill>
                <a:latin typeface="Calibri"/>
              </a:rPr>
              <a:t>Φύλο</a:t>
            </a:r>
            <a:r>
              <a:rPr lang="en-US" altLang="en-US" sz="1302" b="1" dirty="0">
                <a:solidFill>
                  <a:srgbClr val="1F497D">
                    <a:lumMod val="50000"/>
                  </a:srgbClr>
                </a:solidFill>
                <a:latin typeface="Calibri"/>
              </a:rPr>
              <a:t> -</a:t>
            </a:r>
            <a:r>
              <a:rPr lang="en-US" altLang="en-US" sz="1302" b="1" dirty="0" err="1">
                <a:solidFill>
                  <a:srgbClr val="1F497D">
                    <a:lumMod val="50000"/>
                  </a:srgbClr>
                </a:solidFill>
                <a:latin typeface="Calibri"/>
              </a:rPr>
              <a:t>Ηλικί</a:t>
            </a:r>
            <a:r>
              <a:rPr lang="en-US" altLang="en-US" sz="1302" b="1" dirty="0">
                <a:solidFill>
                  <a:srgbClr val="1F497D">
                    <a:lumMod val="50000"/>
                  </a:srgbClr>
                </a:solidFill>
                <a:latin typeface="Calibri"/>
              </a:rPr>
              <a:t>α, Περιοχή κατοικίας και αποτελεσμάτων  Βουλευτικών εκλογών του  </a:t>
            </a:r>
            <a:r>
              <a:rPr lang="el-GR" altLang="en-US" sz="1302" b="1" dirty="0">
                <a:solidFill>
                  <a:srgbClr val="1F497D">
                    <a:lumMod val="50000"/>
                  </a:srgbClr>
                </a:solidFill>
                <a:latin typeface="Calibri"/>
              </a:rPr>
              <a:t>Ιουνίου 2023</a:t>
            </a:r>
            <a:endParaRPr lang="en-US" altLang="en-US" sz="1302" b="1" dirty="0">
              <a:solidFill>
                <a:srgbClr val="1F497D">
                  <a:lumMod val="50000"/>
                </a:srgbClr>
              </a:solidFill>
              <a:latin typeface="Calibri"/>
            </a:endParaRPr>
          </a:p>
          <a:p>
            <a:pPr indent="-228602" defTabSz="914406">
              <a:lnSpc>
                <a:spcPct val="90000"/>
              </a:lnSpc>
              <a:defRPr/>
            </a:pPr>
            <a:endParaRPr lang="en-US" altLang="en-US" sz="1300" b="1" dirty="0">
              <a:solidFill>
                <a:schemeClr val="tx2">
                  <a:lumMod val="50000"/>
                </a:schemeClr>
              </a:solidFill>
            </a:endParaRPr>
          </a:p>
          <a:p>
            <a:pPr marL="333221" indent="-285750" defTabSz="914406">
              <a:lnSpc>
                <a:spcPct val="90000"/>
              </a:lnSpc>
              <a:buFont typeface="Wingdings" panose="05000000000000000000" pitchFamily="2" charset="2"/>
              <a:buChar char="Ø"/>
              <a:defRPr/>
            </a:pPr>
            <a:r>
              <a:rPr lang="en-US" altLang="en-US" sz="1300" b="1" dirty="0">
                <a:solidFill>
                  <a:schemeClr val="tx2">
                    <a:lumMod val="50000"/>
                  </a:schemeClr>
                </a:solidFill>
              </a:rPr>
              <a:t> </a:t>
            </a:r>
            <a:r>
              <a:rPr lang="el-GR" altLang="en-US" sz="1300" b="1" dirty="0">
                <a:solidFill>
                  <a:schemeClr val="tx2">
                    <a:lumMod val="50000"/>
                  </a:schemeClr>
                </a:solidFill>
              </a:rPr>
              <a:t>ΕΛΕΓΧΟΙ </a:t>
            </a:r>
            <a:r>
              <a:rPr lang="en-US" altLang="en-US" sz="1300" b="1" dirty="0">
                <a:solidFill>
                  <a:schemeClr val="tx2">
                    <a:lumMod val="50000"/>
                  </a:schemeClr>
                </a:solidFill>
              </a:rPr>
              <a:t>: </a:t>
            </a:r>
            <a:r>
              <a:rPr lang="el-GR" altLang="en-US" sz="1300" b="1" dirty="0">
                <a:solidFill>
                  <a:schemeClr val="tx2">
                    <a:lumMod val="50000"/>
                  </a:schemeClr>
                </a:solidFill>
              </a:rPr>
              <a:t> Έλεγχος πληρότητας  στο 100% , έλεγχος  με </a:t>
            </a:r>
            <a:r>
              <a:rPr lang="en-US" altLang="en-US" sz="1300" b="1" dirty="0" err="1">
                <a:solidFill>
                  <a:schemeClr val="tx2">
                    <a:lumMod val="50000"/>
                  </a:schemeClr>
                </a:solidFill>
              </a:rPr>
              <a:t>συν</a:t>
            </a:r>
            <a:r>
              <a:rPr lang="en-US" altLang="en-US" sz="1300" b="1" dirty="0">
                <a:solidFill>
                  <a:schemeClr val="tx2">
                    <a:lumMod val="50000"/>
                  </a:schemeClr>
                </a:solidFill>
              </a:rPr>
              <a:t>ακρόαση τηλεφωνικής κλήσης </a:t>
            </a:r>
            <a:r>
              <a:rPr lang="el-GR" altLang="en-US" sz="1300" b="1" dirty="0">
                <a:solidFill>
                  <a:schemeClr val="tx2">
                    <a:lumMod val="50000"/>
                  </a:schemeClr>
                </a:solidFill>
              </a:rPr>
              <a:t>   </a:t>
            </a:r>
            <a:r>
              <a:rPr lang="en-US" altLang="en-US" sz="1300" b="1" dirty="0">
                <a:solidFill>
                  <a:schemeClr val="tx2">
                    <a:lumMod val="50000"/>
                  </a:schemeClr>
                </a:solidFill>
              </a:rPr>
              <a:t>και θέαση οθόνης</a:t>
            </a:r>
            <a:r>
              <a:rPr lang="el-GR" altLang="en-US" sz="1300" b="1" dirty="0">
                <a:solidFill>
                  <a:schemeClr val="tx2">
                    <a:lumMod val="50000"/>
                  </a:schemeClr>
                </a:solidFill>
              </a:rPr>
              <a:t>    σε  </a:t>
            </a:r>
            <a:r>
              <a:rPr lang="en-US" altLang="en-US" sz="1300" b="1" dirty="0" err="1">
                <a:solidFill>
                  <a:schemeClr val="tx2">
                    <a:lumMod val="50000"/>
                  </a:schemeClr>
                </a:solidFill>
              </a:rPr>
              <a:t>Ποσοστό</a:t>
            </a:r>
            <a:r>
              <a:rPr lang="en-US" altLang="en-US" sz="1300" b="1" dirty="0">
                <a:solidFill>
                  <a:schemeClr val="tx2">
                    <a:lumMod val="50000"/>
                  </a:schemeClr>
                </a:solidFill>
              </a:rPr>
              <a:t> </a:t>
            </a:r>
            <a:r>
              <a:rPr lang="el-GR" altLang="en-US" sz="1300" b="1" dirty="0">
                <a:solidFill>
                  <a:schemeClr val="tx2">
                    <a:lumMod val="50000"/>
                  </a:schemeClr>
                </a:solidFill>
              </a:rPr>
              <a:t> 17,3</a:t>
            </a:r>
            <a:r>
              <a:rPr lang="en-US" altLang="en-US" sz="1300" b="1" dirty="0">
                <a:solidFill>
                  <a:schemeClr val="tx2">
                    <a:lumMod val="50000"/>
                  </a:schemeClr>
                </a:solidFill>
              </a:rPr>
              <a:t> %</a:t>
            </a:r>
            <a:r>
              <a:rPr lang="el-GR" altLang="en-US" sz="1300" b="1" dirty="0">
                <a:solidFill>
                  <a:schemeClr val="tx2">
                    <a:lumMod val="50000"/>
                  </a:schemeClr>
                </a:solidFill>
              </a:rPr>
              <a:t> των συνεντεύξεων </a:t>
            </a:r>
            <a:endParaRPr lang="en-US" altLang="en-US" sz="1300" b="1" dirty="0">
              <a:solidFill>
                <a:schemeClr val="tx2">
                  <a:lumMod val="50000"/>
                </a:schemeClr>
              </a:solidFill>
            </a:endParaRPr>
          </a:p>
          <a:p>
            <a:pPr marL="276073" indent="-228602" defTabSz="914406">
              <a:lnSpc>
                <a:spcPct val="90000"/>
              </a:lnSpc>
              <a:defRPr/>
            </a:pPr>
            <a:endParaRPr lang="en-US" altLang="en-US" sz="1300" b="1" dirty="0">
              <a:solidFill>
                <a:schemeClr val="tx2">
                  <a:lumMod val="50000"/>
                </a:schemeClr>
              </a:solidFill>
            </a:endParaRPr>
          </a:p>
          <a:p>
            <a:pPr marL="0" indent="0" defTabSz="914406">
              <a:lnSpc>
                <a:spcPct val="90000"/>
              </a:lnSpc>
              <a:buNone/>
              <a:defRPr/>
            </a:pPr>
            <a:endParaRPr lang="en-US" altLang="en-US" sz="1300" b="1" dirty="0">
              <a:solidFill>
                <a:schemeClr val="tx2">
                  <a:lumMod val="50000"/>
                </a:schemeClr>
              </a:solidFill>
            </a:endParaRPr>
          </a:p>
          <a:p>
            <a:pPr marL="333221" indent="-285750" defTabSz="914406">
              <a:lnSpc>
                <a:spcPct val="90000"/>
              </a:lnSpc>
              <a:buFont typeface="Wingdings" panose="05000000000000000000" pitchFamily="2" charset="2"/>
              <a:buChar char="Ø"/>
              <a:defRPr/>
            </a:pPr>
            <a:r>
              <a:rPr lang="en-US" sz="1300" b="1" dirty="0">
                <a:solidFill>
                  <a:schemeClr val="tx2">
                    <a:lumMod val="50000"/>
                  </a:schemeClr>
                </a:solidFill>
              </a:rPr>
              <a:t>ΕΛΑΧΙΣΤΕΣ ΒΑΣΕΙΣ ΔΕΙΓΜΑΤΟΣ :</a:t>
            </a:r>
            <a:r>
              <a:rPr lang="el-GR" sz="1300" b="1" dirty="0" err="1">
                <a:solidFill>
                  <a:schemeClr val="tx2">
                    <a:lumMod val="50000"/>
                  </a:schemeClr>
                </a:solidFill>
              </a:rPr>
              <a:t>Στ</a:t>
            </a:r>
            <a:r>
              <a:rPr lang="en-US" sz="1300" b="1" dirty="0">
                <a:solidFill>
                  <a:schemeClr val="tx2">
                    <a:lumMod val="50000"/>
                  </a:schemeClr>
                </a:solidFill>
              </a:rPr>
              <a:t>α π</a:t>
            </a:r>
            <a:r>
              <a:rPr lang="en-US" sz="1300" b="1" dirty="0" err="1">
                <a:solidFill>
                  <a:schemeClr val="tx2">
                    <a:lumMod val="50000"/>
                  </a:schemeClr>
                </a:solidFill>
              </a:rPr>
              <a:t>ολιτικά</a:t>
            </a:r>
            <a:r>
              <a:rPr lang="en-US" sz="1300" b="1" dirty="0">
                <a:solidFill>
                  <a:schemeClr val="tx2">
                    <a:lumMod val="50000"/>
                  </a:schemeClr>
                </a:solidFill>
              </a:rPr>
              <a:t> </a:t>
            </a:r>
            <a:r>
              <a:rPr lang="en-US" sz="1300" b="1" dirty="0" err="1">
                <a:solidFill>
                  <a:schemeClr val="tx2">
                    <a:lumMod val="50000"/>
                  </a:schemeClr>
                </a:solidFill>
              </a:rPr>
              <a:t>κόμμ</a:t>
            </a:r>
            <a:r>
              <a:rPr lang="en-US" sz="1300" b="1" dirty="0">
                <a:solidFill>
                  <a:schemeClr val="tx2">
                    <a:lumMod val="50000"/>
                  </a:schemeClr>
                </a:solidFill>
              </a:rPr>
              <a:t>ατα που συγκεντρώνουν βάση ψηφοφόρων </a:t>
            </a:r>
            <a:r>
              <a:rPr lang="el-GR" sz="1300" b="1" dirty="0">
                <a:solidFill>
                  <a:schemeClr val="tx2">
                    <a:lumMod val="50000"/>
                  </a:schemeClr>
                </a:solidFill>
              </a:rPr>
              <a:t>σ</a:t>
            </a:r>
            <a:r>
              <a:rPr lang="en-US" sz="1300" b="1" dirty="0" err="1">
                <a:solidFill>
                  <a:schemeClr val="tx2">
                    <a:lumMod val="50000"/>
                  </a:schemeClr>
                </a:solidFill>
              </a:rPr>
              <a:t>το</a:t>
            </a:r>
            <a:r>
              <a:rPr lang="en-US" sz="1300" b="1" dirty="0">
                <a:solidFill>
                  <a:schemeClr val="tx2">
                    <a:lumMod val="50000"/>
                  </a:schemeClr>
                </a:solidFill>
              </a:rPr>
              <a:t> α</a:t>
            </a:r>
            <a:r>
              <a:rPr lang="en-US" sz="1300" b="1" dirty="0" err="1">
                <a:solidFill>
                  <a:schemeClr val="tx2">
                    <a:lumMod val="50000"/>
                  </a:schemeClr>
                </a:solidFill>
              </a:rPr>
              <a:t>στάθμιστο</a:t>
            </a:r>
            <a:r>
              <a:rPr lang="en-US" sz="1300" b="1" dirty="0">
                <a:solidFill>
                  <a:schemeClr val="tx2">
                    <a:lumMod val="50000"/>
                  </a:schemeClr>
                </a:solidFill>
              </a:rPr>
              <a:t> </a:t>
            </a:r>
            <a:r>
              <a:rPr lang="en-US" sz="1300" b="1" dirty="0" err="1">
                <a:solidFill>
                  <a:schemeClr val="tx2">
                    <a:lumMod val="50000"/>
                  </a:schemeClr>
                </a:solidFill>
              </a:rPr>
              <a:t>δείγμ</a:t>
            </a:r>
            <a:r>
              <a:rPr lang="en-US" sz="1300" b="1" dirty="0">
                <a:solidFill>
                  <a:schemeClr val="tx2">
                    <a:lumMod val="50000"/>
                  </a:schemeClr>
                </a:solidFill>
              </a:rPr>
              <a:t>α </a:t>
            </a:r>
            <a:r>
              <a:rPr lang="el-GR" sz="1300" b="1" dirty="0">
                <a:solidFill>
                  <a:schemeClr val="tx2">
                    <a:lumMod val="50000"/>
                  </a:schemeClr>
                </a:solidFill>
              </a:rPr>
              <a:t>μικρότερο των </a:t>
            </a:r>
            <a:r>
              <a:rPr lang="en-US" sz="1300" b="1" dirty="0">
                <a:solidFill>
                  <a:schemeClr val="tx2">
                    <a:lumMod val="50000"/>
                  </a:schemeClr>
                </a:solidFill>
              </a:rPr>
              <a:t>60-100 α</a:t>
            </a:r>
            <a:r>
              <a:rPr lang="en-US" sz="1300" b="1" dirty="0" err="1">
                <a:solidFill>
                  <a:schemeClr val="tx2">
                    <a:lumMod val="50000"/>
                  </a:schemeClr>
                </a:solidFill>
              </a:rPr>
              <a:t>τόμων</a:t>
            </a:r>
            <a:r>
              <a:rPr lang="el-GR" sz="1300" b="1" dirty="0">
                <a:solidFill>
                  <a:schemeClr val="tx2">
                    <a:lumMod val="50000"/>
                  </a:schemeClr>
                </a:solidFill>
              </a:rPr>
              <a:t> (ΚΚΕ, ΕΛΛΗΝΙΚΗ ΛΥΣΗ, ΣΠΑΡΤΙΑΤΕΣ ,ΠΛΕΥΣΗ ΕΛΕΥΘΕΡΙΑΣ, ΝΙΚΗ,ΜΕΡΑ 25,ΝΕΑ ΑΡΙΣΤΕΡΑ</a:t>
            </a:r>
            <a:r>
              <a:rPr lang="en-US" sz="1300" b="1" dirty="0">
                <a:solidFill>
                  <a:schemeClr val="tx2">
                    <a:lumMod val="50000"/>
                  </a:schemeClr>
                </a:solidFill>
              </a:rPr>
              <a:t> </a:t>
            </a:r>
            <a:r>
              <a:rPr lang="el-GR" sz="1300" b="1" dirty="0">
                <a:solidFill>
                  <a:schemeClr val="tx2">
                    <a:lumMod val="50000"/>
                  </a:schemeClr>
                </a:solidFill>
              </a:rPr>
              <a:t>), </a:t>
            </a:r>
            <a:r>
              <a:rPr lang="en-US" sz="1300" b="1" dirty="0">
                <a:solidFill>
                  <a:schemeClr val="tx2">
                    <a:lumMod val="50000"/>
                  </a:schemeClr>
                </a:solidFill>
              </a:rPr>
              <a:t>η α</a:t>
            </a:r>
            <a:r>
              <a:rPr lang="en-US" sz="1300" b="1" dirty="0" err="1">
                <a:solidFill>
                  <a:schemeClr val="tx2">
                    <a:lumMod val="50000"/>
                  </a:schemeClr>
                </a:solidFill>
              </a:rPr>
              <a:t>νάλυση</a:t>
            </a:r>
            <a:r>
              <a:rPr lang="en-US" sz="1300" b="1" dirty="0">
                <a:solidFill>
                  <a:schemeClr val="tx2">
                    <a:lumMod val="50000"/>
                  </a:schemeClr>
                </a:solidFill>
              </a:rPr>
              <a:t> επ</a:t>
            </a:r>
            <a:r>
              <a:rPr lang="en-US" sz="1300" b="1" dirty="0" err="1">
                <a:solidFill>
                  <a:schemeClr val="tx2">
                    <a:lumMod val="50000"/>
                  </a:schemeClr>
                </a:solidFill>
              </a:rPr>
              <a:t>ιτρέ</a:t>
            </a:r>
            <a:r>
              <a:rPr lang="en-US" sz="1300" b="1" dirty="0">
                <a:solidFill>
                  <a:schemeClr val="tx2">
                    <a:lumMod val="50000"/>
                  </a:schemeClr>
                </a:solidFill>
              </a:rPr>
              <a:t>πεται άλλα είναι ενδεικτική</a:t>
            </a:r>
            <a:r>
              <a:rPr lang="el-GR" sz="1300" b="1" dirty="0">
                <a:solidFill>
                  <a:schemeClr val="tx2">
                    <a:lumMod val="50000"/>
                  </a:schemeClr>
                </a:solidFill>
              </a:rPr>
              <a:t>.</a:t>
            </a:r>
            <a:endParaRPr lang="en-US" sz="1300" b="1" dirty="0">
              <a:solidFill>
                <a:schemeClr val="tx2">
                  <a:lumMod val="50000"/>
                </a:schemeClr>
              </a:solidFill>
            </a:endParaRPr>
          </a:p>
          <a:p>
            <a:pPr marL="276073" indent="-228602" defTabSz="914406">
              <a:lnSpc>
                <a:spcPct val="90000"/>
              </a:lnSpc>
              <a:defRPr/>
            </a:pPr>
            <a:endParaRPr lang="en-US" sz="1300" b="1" dirty="0">
              <a:solidFill>
                <a:schemeClr val="tx2">
                  <a:lumMod val="50000"/>
                </a:schemeClr>
              </a:solidFill>
            </a:endParaRPr>
          </a:p>
          <a:p>
            <a:pPr marL="283015" indent="-285750" defTabSz="914406">
              <a:lnSpc>
                <a:spcPct val="90000"/>
              </a:lnSpc>
              <a:spcBef>
                <a:spcPts val="303"/>
              </a:spcBef>
              <a:buFont typeface="Wingdings" panose="05000000000000000000" pitchFamily="2" charset="2"/>
              <a:buChar char="Ø"/>
              <a:tabLst>
                <a:tab pos="225867" algn="l"/>
                <a:tab pos="226299" algn="l"/>
              </a:tabLst>
              <a:defRPr/>
            </a:pPr>
            <a:r>
              <a:rPr lang="el-GR" sz="1300" b="1" dirty="0">
                <a:solidFill>
                  <a:schemeClr val="tx2">
                    <a:lumMod val="50000"/>
                  </a:schemeClr>
                </a:solidFill>
              </a:rPr>
              <a:t>Δειγματοληπτικό σφάλμα</a:t>
            </a:r>
            <a:r>
              <a:rPr lang="en-US" sz="1300" b="1" dirty="0">
                <a:solidFill>
                  <a:schemeClr val="tx2">
                    <a:lumMod val="50000"/>
                  </a:schemeClr>
                </a:solidFill>
              </a:rPr>
              <a:t>:</a:t>
            </a:r>
            <a:r>
              <a:rPr lang="el-GR" sz="1300" b="1" dirty="0">
                <a:solidFill>
                  <a:schemeClr val="tx2">
                    <a:lumMod val="50000"/>
                  </a:schemeClr>
                </a:solidFill>
              </a:rPr>
              <a:t> Με διάστημα βεβαιότητας 95%, κυμαίνεται εντός του διαστήματος +/- 3,5 % </a:t>
            </a:r>
          </a:p>
          <a:p>
            <a:pPr marL="225867" indent="-228602" defTabSz="914406">
              <a:lnSpc>
                <a:spcPct val="90000"/>
              </a:lnSpc>
              <a:spcBef>
                <a:spcPts val="303"/>
              </a:spcBef>
              <a:tabLst>
                <a:tab pos="225867" algn="l"/>
                <a:tab pos="226299" algn="l"/>
              </a:tabLst>
              <a:defRPr/>
            </a:pPr>
            <a:endParaRPr lang="en-US" sz="1300" b="1" dirty="0">
              <a:solidFill>
                <a:schemeClr val="tx2">
                  <a:lumMod val="50000"/>
                </a:schemeClr>
              </a:solidFill>
            </a:endParaRPr>
          </a:p>
          <a:p>
            <a:pPr marL="190195" indent="-285750" defTabSz="914406">
              <a:lnSpc>
                <a:spcPct val="90000"/>
              </a:lnSpc>
              <a:buFont typeface="Wingdings" panose="05000000000000000000" pitchFamily="2" charset="2"/>
              <a:buChar char="Ø"/>
              <a:defRPr/>
            </a:pPr>
            <a:r>
              <a:rPr lang="en-US" sz="1300" b="1" dirty="0">
                <a:solidFill>
                  <a:schemeClr val="tx2">
                    <a:lumMod val="50000"/>
                  </a:schemeClr>
                </a:solidFill>
              </a:rPr>
              <a:t>  </a:t>
            </a:r>
            <a:r>
              <a:rPr lang="en-US" sz="1300" b="1" dirty="0" err="1">
                <a:solidFill>
                  <a:schemeClr val="tx2">
                    <a:lumMod val="50000"/>
                  </a:schemeClr>
                </a:solidFill>
              </a:rPr>
              <a:t>Προσω</a:t>
            </a:r>
            <a:r>
              <a:rPr lang="en-US" sz="1300" b="1" dirty="0">
                <a:solidFill>
                  <a:schemeClr val="tx2">
                    <a:lumMod val="50000"/>
                  </a:schemeClr>
                </a:solidFill>
              </a:rPr>
              <a:t>πικό   field: </a:t>
            </a:r>
            <a:r>
              <a:rPr lang="el-GR" sz="1300" b="1" dirty="0">
                <a:solidFill>
                  <a:schemeClr val="tx2">
                    <a:lumMod val="50000"/>
                  </a:schemeClr>
                </a:solidFill>
                <a:latin typeface="Calibri" panose="020F0502020204030204" pitchFamily="34" charset="0"/>
                <a:ea typeface="Calibri" panose="020F0502020204030204" pitchFamily="34" charset="0"/>
                <a:cs typeface="Times New Roman" panose="02020603050405020304" pitchFamily="18" charset="0"/>
              </a:rPr>
              <a:t>Εργάστηκαν 18  </a:t>
            </a:r>
            <a:r>
              <a:rPr lang="el-GR" sz="1300" b="1" dirty="0">
                <a:solidFill>
                  <a:schemeClr val="tx2">
                    <a:lumMod val="50000"/>
                  </a:schemeClr>
                </a:solidFill>
              </a:rPr>
              <a:t>Ε</a:t>
            </a:r>
            <a:r>
              <a:rPr lang="en-US" sz="1300" b="1" dirty="0" err="1">
                <a:solidFill>
                  <a:schemeClr val="tx2">
                    <a:lumMod val="50000"/>
                  </a:schemeClr>
                </a:solidFill>
              </a:rPr>
              <a:t>ρευνητές</a:t>
            </a:r>
            <a:r>
              <a:rPr lang="en-US" sz="1300" b="1" dirty="0">
                <a:solidFill>
                  <a:schemeClr val="tx2">
                    <a:lumMod val="50000"/>
                  </a:schemeClr>
                </a:solidFill>
              </a:rPr>
              <a:t>  και</a:t>
            </a:r>
            <a:r>
              <a:rPr lang="el-GR" sz="1300" b="1" dirty="0">
                <a:solidFill>
                  <a:schemeClr val="tx2">
                    <a:lumMod val="50000"/>
                  </a:schemeClr>
                </a:solidFill>
              </a:rPr>
              <a:t> 1 Ε</a:t>
            </a:r>
            <a:r>
              <a:rPr lang="en-US" sz="1300" b="1" dirty="0">
                <a:solidFill>
                  <a:schemeClr val="tx2">
                    <a:lumMod val="50000"/>
                  </a:schemeClr>
                </a:solidFill>
              </a:rPr>
              <a:t>πόπτ</a:t>
            </a:r>
            <a:r>
              <a:rPr lang="el-GR" sz="1300" b="1" dirty="0">
                <a:solidFill>
                  <a:schemeClr val="tx2">
                    <a:lumMod val="50000"/>
                  </a:schemeClr>
                </a:solidFill>
              </a:rPr>
              <a:t>η</a:t>
            </a:r>
            <a:r>
              <a:rPr lang="en-US" sz="1300" b="1" dirty="0">
                <a:solidFill>
                  <a:schemeClr val="tx2">
                    <a:lumMod val="50000"/>
                  </a:schemeClr>
                </a:solidFill>
              </a:rPr>
              <a:t>ς  </a:t>
            </a:r>
          </a:p>
          <a:p>
            <a:pPr marL="133047" indent="-228602" defTabSz="914406">
              <a:lnSpc>
                <a:spcPct val="90000"/>
              </a:lnSpc>
              <a:defRPr/>
            </a:pPr>
            <a:endParaRPr lang="el-GR" sz="1300" b="1" dirty="0">
              <a:solidFill>
                <a:schemeClr val="tx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indent="-228602" defTabSz="914406">
              <a:lnSpc>
                <a:spcPct val="90000"/>
              </a:lnSpc>
              <a:defRPr/>
            </a:pPr>
            <a:endParaRPr lang="en-US" altLang="en-US" sz="1300" b="1" dirty="0">
              <a:solidFill>
                <a:schemeClr val="tx2">
                  <a:lumMod val="50000"/>
                </a:schemeClr>
              </a:solidFill>
            </a:endParaRPr>
          </a:p>
          <a:p>
            <a:pPr defTabSz="914406" fontAlgn="base">
              <a:lnSpc>
                <a:spcPct val="90000"/>
              </a:lnSpc>
              <a:spcBef>
                <a:spcPts val="667"/>
              </a:spcBef>
              <a:spcAft>
                <a:spcPct val="0"/>
              </a:spcAft>
              <a:buFont typeface="Wingdings" panose="05000000000000000000" pitchFamily="2" charset="2"/>
              <a:buChar char="Ø"/>
              <a:defRPr/>
            </a:pPr>
            <a:r>
              <a:rPr lang="en-US" altLang="en-US" sz="1300" b="1" dirty="0">
                <a:solidFill>
                  <a:schemeClr val="tx2">
                    <a:lumMod val="50000"/>
                  </a:schemeClr>
                </a:solidFill>
              </a:rPr>
              <a:t>Η Opinion Poll ΕΠΕ. </a:t>
            </a:r>
            <a:r>
              <a:rPr lang="en-US" altLang="en-US" sz="1300" b="1" dirty="0" err="1">
                <a:solidFill>
                  <a:schemeClr val="tx2">
                    <a:lumMod val="50000"/>
                  </a:schemeClr>
                </a:solidFill>
              </a:rPr>
              <a:t>Είν</a:t>
            </a:r>
            <a:r>
              <a:rPr lang="en-US" altLang="en-US" sz="1300" b="1" dirty="0">
                <a:solidFill>
                  <a:schemeClr val="tx2">
                    <a:lumMod val="50000"/>
                  </a:schemeClr>
                </a:solidFill>
              </a:rPr>
              <a:t>αι μέλος του ΣΕΔΕΑ, της ESOMAR, της WAPOR και τηρεί τον κανονισμό του Π.Ε.Σ.Σ. και </a:t>
            </a:r>
            <a:r>
              <a:rPr lang="en-US" altLang="en-US" sz="1300" b="1" dirty="0" err="1">
                <a:solidFill>
                  <a:schemeClr val="tx2">
                    <a:lumMod val="50000"/>
                  </a:schemeClr>
                </a:solidFill>
              </a:rPr>
              <a:t>τους</a:t>
            </a:r>
            <a:r>
              <a:rPr lang="en-US" altLang="en-US" sz="1300" b="1" dirty="0">
                <a:solidFill>
                  <a:schemeClr val="tx2">
                    <a:lumMod val="50000"/>
                  </a:schemeClr>
                </a:solidFill>
              </a:rPr>
              <a:t> </a:t>
            </a:r>
            <a:r>
              <a:rPr lang="en-US" altLang="en-US" sz="1300" b="1" dirty="0" err="1">
                <a:solidFill>
                  <a:schemeClr val="tx2">
                    <a:lumMod val="50000"/>
                  </a:schemeClr>
                </a:solidFill>
              </a:rPr>
              <a:t>διεθνείς</a:t>
            </a:r>
            <a:r>
              <a:rPr lang="en-US" altLang="en-US" sz="1300" b="1" dirty="0">
                <a:solidFill>
                  <a:schemeClr val="tx2">
                    <a:lumMod val="50000"/>
                  </a:schemeClr>
                </a:solidFill>
              </a:rPr>
              <a:t> </a:t>
            </a:r>
            <a:r>
              <a:rPr lang="en-US" altLang="en-US" sz="1300" b="1" dirty="0" err="1">
                <a:solidFill>
                  <a:schemeClr val="tx2">
                    <a:lumMod val="50000"/>
                  </a:schemeClr>
                </a:solidFill>
              </a:rPr>
              <a:t>κώδικες</a:t>
            </a:r>
            <a:r>
              <a:rPr lang="en-US" altLang="en-US" sz="1300" b="1" dirty="0">
                <a:solidFill>
                  <a:schemeClr val="tx2">
                    <a:lumMod val="50000"/>
                  </a:schemeClr>
                </a:solidFill>
              </a:rPr>
              <a:t> </a:t>
            </a:r>
            <a:r>
              <a:rPr lang="en-US" altLang="en-US" sz="1300" b="1" dirty="0" err="1">
                <a:solidFill>
                  <a:schemeClr val="tx2">
                    <a:lumMod val="50000"/>
                  </a:schemeClr>
                </a:solidFill>
              </a:rPr>
              <a:t>δεοντολογί</a:t>
            </a:r>
            <a:r>
              <a:rPr lang="en-US" altLang="en-US" sz="1300" b="1" dirty="0">
                <a:solidFill>
                  <a:schemeClr val="tx2">
                    <a:lumMod val="50000"/>
                  </a:schemeClr>
                </a:solidFill>
              </a:rPr>
              <a:t>ας για την διεξαγωγή και δημοσιοποίηση ερευνών κοινής γνώμης.</a:t>
            </a:r>
          </a:p>
          <a:p>
            <a:pPr indent="-228602" defTabSz="914406">
              <a:lnSpc>
                <a:spcPct val="90000"/>
              </a:lnSpc>
              <a:defRPr/>
            </a:pPr>
            <a:endParaRPr lang="en-US" altLang="en-US" sz="1100" dirty="0"/>
          </a:p>
        </p:txBody>
      </p:sp>
      <p:pic>
        <p:nvPicPr>
          <p:cNvPr id="9" name="Εικόνα 8">
            <a:extLst>
              <a:ext uri="{FF2B5EF4-FFF2-40B4-BE49-F238E27FC236}">
                <a16:creationId xmlns:a16="http://schemas.microsoft.com/office/drawing/2014/main" id="{66CBAEE1-2A15-6611-3956-F67D40DB952A}"/>
              </a:ext>
            </a:extLst>
          </p:cNvPr>
          <p:cNvPicPr>
            <a:picLocks noChangeAspect="1"/>
          </p:cNvPicPr>
          <p:nvPr/>
        </p:nvPicPr>
        <p:blipFill>
          <a:blip r:embed="rId2"/>
          <a:stretch>
            <a:fillRect/>
          </a:stretch>
        </p:blipFill>
        <p:spPr>
          <a:xfrm>
            <a:off x="3604345" y="7172901"/>
            <a:ext cx="6814871" cy="78455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864046"/>
          </a:xfrm>
          <a:solidFill>
            <a:schemeClr val="tx2">
              <a:lumMod val="50000"/>
            </a:schemeClr>
          </a:solidFill>
        </p:spPr>
        <p:txBody>
          <a:bodyPr>
            <a:normAutofit/>
          </a:bodyPr>
          <a:lstStyle/>
          <a:p>
            <a:pPr algn="l"/>
            <a:r>
              <a:rPr lang="el-GR" sz="2000" b="1" dirty="0">
                <a:solidFill>
                  <a:schemeClr val="bg1"/>
                </a:solidFill>
              </a:rPr>
              <a:t>Ποιο θεωρείτε προσωπικά ως το μεγαλύτερο πρόβλημα που αντιμετωπίζει ο Δήμος σας; </a:t>
            </a:r>
            <a:endParaRPr lang="en-US" sz="2000" b="1" dirty="0">
              <a:solidFill>
                <a:schemeClr val="bg1"/>
              </a:solidFill>
            </a:endParaRPr>
          </a:p>
        </p:txBody>
      </p:sp>
      <p:graphicFrame>
        <p:nvGraphicFramePr>
          <p:cNvPr id="4" name="Content Placeholder 3"/>
          <p:cNvGraphicFramePr>
            <a:graphicFrameLocks noGrp="1"/>
          </p:cNvGraphicFramePr>
          <p:nvPr>
            <p:ph idx="1"/>
          </p:nvPr>
        </p:nvGraphicFramePr>
        <p:xfrm>
          <a:off x="541338" y="1759352"/>
          <a:ext cx="9744075" cy="5493936"/>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9E7DF43C-4947-E2A5-16BC-3B9F0C383E4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iefimerida - Malaika">
            <a:extLst>
              <a:ext uri="{FF2B5EF4-FFF2-40B4-BE49-F238E27FC236}">
                <a16:creationId xmlns:a16="http://schemas.microsoft.com/office/drawing/2014/main" id="{3DD03961-2AF6-AA5F-FEAE-72D12F4CDC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10541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393539"/>
            <a:ext cx="9338072" cy="833377"/>
          </a:xfrm>
          <a:solidFill>
            <a:schemeClr val="tx2">
              <a:lumMod val="50000"/>
            </a:schemeClr>
          </a:solidFill>
        </p:spPr>
        <p:txBody>
          <a:bodyPr>
            <a:noAutofit/>
          </a:bodyPr>
          <a:lstStyle/>
          <a:p>
            <a:pPr algn="l"/>
            <a:r>
              <a:rPr lang="el-GR" sz="2000" b="1" dirty="0">
                <a:solidFill>
                  <a:schemeClr val="bg1"/>
                </a:solidFill>
              </a:rPr>
              <a:t>Πόσο ικανοποιημένος/ η είστε από τα πρώτα μέτρα, τις παρεμβάσεις και εξαγγελίες του νέου Δημάρχου για...</a:t>
            </a:r>
            <a:br>
              <a:rPr lang="en-US" sz="2000" b="1" dirty="0">
                <a:solidFill>
                  <a:schemeClr val="bg1"/>
                </a:solidFill>
              </a:rPr>
            </a:br>
            <a:endParaRPr lang="en-US" sz="2000" b="1" dirty="0">
              <a:solidFill>
                <a:schemeClr val="bg1"/>
              </a:solidFill>
            </a:endParaRPr>
          </a:p>
        </p:txBody>
      </p:sp>
      <p:graphicFrame>
        <p:nvGraphicFramePr>
          <p:cNvPr id="5" name="Content Placeholder 4"/>
          <p:cNvGraphicFramePr>
            <a:graphicFrameLocks noGrp="1"/>
          </p:cNvGraphicFramePr>
          <p:nvPr>
            <p:ph idx="1"/>
          </p:nvPr>
        </p:nvGraphicFramePr>
        <p:xfrm>
          <a:off x="541338" y="1452717"/>
          <a:ext cx="9744075" cy="5800572"/>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66364076-EE31-BBFD-EB7A-DD42930DB21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iefimerida - Malaika">
            <a:extLst>
              <a:ext uri="{FF2B5EF4-FFF2-40B4-BE49-F238E27FC236}">
                <a16:creationId xmlns:a16="http://schemas.microsoft.com/office/drawing/2014/main" id="{49871645-2100-9857-7DEE-82D43ACDA4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54148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898770"/>
          </a:xfrm>
          <a:solidFill>
            <a:schemeClr val="tx2">
              <a:lumMod val="50000"/>
            </a:schemeClr>
          </a:solidFill>
        </p:spPr>
        <p:txBody>
          <a:bodyPr>
            <a:noAutofit/>
          </a:bodyPr>
          <a:lstStyle/>
          <a:p>
            <a:pPr algn="l"/>
            <a:r>
              <a:rPr lang="el-GR" sz="2000" b="1" dirty="0">
                <a:solidFill>
                  <a:schemeClr val="bg1"/>
                </a:solidFill>
              </a:rPr>
              <a:t>Πόσο ικανοποιημένος/η είστε συνολικά από τις πρώτες πρωτοβουλίες και την συνολική παρουσία του νέου Δημάρχου Στέλιου </a:t>
            </a:r>
            <a:r>
              <a:rPr lang="el-GR" sz="2000" b="1" dirty="0" err="1">
                <a:solidFill>
                  <a:schemeClr val="bg1"/>
                </a:solidFill>
              </a:rPr>
              <a:t>Αγγελούδη</a:t>
            </a:r>
            <a:r>
              <a:rPr lang="el-GR" sz="2000" b="1" dirty="0">
                <a:solidFill>
                  <a:schemeClr val="bg1"/>
                </a:solidFill>
              </a:rPr>
              <a:t>; </a:t>
            </a:r>
            <a:br>
              <a:rPr lang="en-US" sz="2000" b="1" dirty="0">
                <a:solidFill>
                  <a:schemeClr val="bg1"/>
                </a:solidFill>
              </a:rPr>
            </a:br>
            <a:endParaRPr lang="en-US" sz="2000" b="1" dirty="0">
              <a:solidFill>
                <a:schemeClr val="bg1"/>
              </a:solidFill>
            </a:endParaRPr>
          </a:p>
        </p:txBody>
      </p:sp>
      <p:graphicFrame>
        <p:nvGraphicFramePr>
          <p:cNvPr id="4" name="Content Placeholder 3"/>
          <p:cNvGraphicFramePr>
            <a:graphicFrameLocks noGrp="1"/>
          </p:cNvGraphicFramePr>
          <p:nvPr>
            <p:ph idx="1"/>
          </p:nvPr>
        </p:nvGraphicFramePr>
        <p:xfrm>
          <a:off x="541338" y="1759352"/>
          <a:ext cx="9744075" cy="5493936"/>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ABE27DAA-BC7D-A8CC-B86D-B2A1C95F933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iefimerida - Malaika">
            <a:extLst>
              <a:ext uri="{FF2B5EF4-FFF2-40B4-BE49-F238E27FC236}">
                <a16:creationId xmlns:a16="http://schemas.microsoft.com/office/drawing/2014/main" id="{976B44FC-C923-05CE-7784-CA02DD147C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25989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1118689"/>
          </a:xfrm>
          <a:solidFill>
            <a:schemeClr val="tx2">
              <a:lumMod val="50000"/>
            </a:schemeClr>
          </a:solidFill>
        </p:spPr>
        <p:txBody>
          <a:bodyPr>
            <a:noAutofit/>
          </a:bodyPr>
          <a:lstStyle/>
          <a:p>
            <a:pPr algn="l"/>
            <a:r>
              <a:rPr lang="el-GR" sz="2000" b="1" dirty="0">
                <a:solidFill>
                  <a:schemeClr val="bg1"/>
                </a:solidFill>
              </a:rPr>
              <a:t>Πόσο ικανοποιημένος/η είστε συνολικά από τις πρώτες πρωτοβουλίες και την συνολική παρουσία του νέου Δημάρχου Στέλιου </a:t>
            </a:r>
            <a:r>
              <a:rPr lang="el-GR" sz="2000" b="1" dirty="0" err="1">
                <a:solidFill>
                  <a:schemeClr val="bg1"/>
                </a:solidFill>
              </a:rPr>
              <a:t>Αγγελούδη</a:t>
            </a:r>
            <a:r>
              <a:rPr lang="el-GR" sz="2000" b="1" dirty="0">
                <a:solidFill>
                  <a:schemeClr val="bg1"/>
                </a:solidFill>
              </a:rPr>
              <a:t>; </a:t>
            </a:r>
            <a:br>
              <a:rPr lang="el-GR" sz="2000" b="1" dirty="0">
                <a:solidFill>
                  <a:schemeClr val="bg1"/>
                </a:solidFill>
              </a:rPr>
            </a:br>
            <a:r>
              <a:rPr lang="en-US" sz="2000" b="1" dirty="0">
                <a:solidFill>
                  <a:schemeClr val="bg1"/>
                </a:solidFill>
              </a:rPr>
              <a:t>                                                         </a:t>
            </a:r>
            <a:r>
              <a:rPr lang="el-GR" sz="2000" b="1" dirty="0">
                <a:solidFill>
                  <a:schemeClr val="bg1"/>
                </a:solidFill>
                <a:highlight>
                  <a:srgbClr val="800000"/>
                </a:highlight>
              </a:rPr>
              <a:t>Ανάλυση </a:t>
            </a:r>
            <a:r>
              <a:rPr lang="el-GR" sz="2000" b="1" dirty="0" err="1">
                <a:solidFill>
                  <a:schemeClr val="bg1"/>
                </a:solidFill>
                <a:highlight>
                  <a:srgbClr val="800000"/>
                </a:highlight>
              </a:rPr>
              <a:t>ανα</a:t>
            </a:r>
            <a:r>
              <a:rPr lang="el-GR" sz="2000" b="1" dirty="0">
                <a:solidFill>
                  <a:schemeClr val="bg1"/>
                </a:solidFill>
                <a:highlight>
                  <a:srgbClr val="800000"/>
                </a:highlight>
              </a:rPr>
              <a:t> κόμμα</a:t>
            </a:r>
            <a:br>
              <a:rPr lang="en-US" sz="2000" b="1" dirty="0">
                <a:solidFill>
                  <a:schemeClr val="bg1"/>
                </a:solidFill>
              </a:rPr>
            </a:br>
            <a:endParaRPr lang="en-US" sz="2000" b="1" dirty="0">
              <a:solidFill>
                <a:schemeClr val="bg1"/>
              </a:solidFill>
            </a:endParaRPr>
          </a:p>
        </p:txBody>
      </p:sp>
      <p:graphicFrame>
        <p:nvGraphicFramePr>
          <p:cNvPr id="5" name="Content Placeholder 4"/>
          <p:cNvGraphicFramePr>
            <a:graphicFrameLocks noGrp="1"/>
          </p:cNvGraphicFramePr>
          <p:nvPr>
            <p:ph idx="1"/>
          </p:nvPr>
        </p:nvGraphicFramePr>
        <p:xfrm>
          <a:off x="541338" y="1895475"/>
          <a:ext cx="9744075" cy="5357813"/>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C25F2717-6401-35F4-F6BE-A5C69DB8CE6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iefimerida - Malaika">
            <a:extLst>
              <a:ext uri="{FF2B5EF4-FFF2-40B4-BE49-F238E27FC236}">
                <a16:creationId xmlns:a16="http://schemas.microsoft.com/office/drawing/2014/main" id="{02A61ED3-538C-D435-D85E-3396212B8B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45334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1026091"/>
          </a:xfrm>
          <a:solidFill>
            <a:schemeClr val="tx2">
              <a:lumMod val="50000"/>
            </a:schemeClr>
          </a:solidFill>
        </p:spPr>
        <p:txBody>
          <a:bodyPr>
            <a:normAutofit/>
          </a:bodyPr>
          <a:lstStyle/>
          <a:p>
            <a:pPr algn="l"/>
            <a:r>
              <a:rPr lang="el-GR" sz="2000" b="1" dirty="0">
                <a:solidFill>
                  <a:schemeClr val="bg1"/>
                </a:solidFill>
              </a:rPr>
              <a:t>Σε αυτό το διάστημα, θεωρείτε ότι τα πρώτα δείγματα γραφής του νέου Δημάρχου δείχνουν ότι θα έχει καλύτερα αποτελέσματα από τον προηγούμενο Δήμαρχο Κώστα Ζέρβα; </a:t>
            </a:r>
            <a:endParaRPr lang="en-US" sz="2000" b="1" dirty="0">
              <a:solidFill>
                <a:schemeClr val="bg1"/>
              </a:solidFill>
            </a:endParaRPr>
          </a:p>
        </p:txBody>
      </p:sp>
      <p:graphicFrame>
        <p:nvGraphicFramePr>
          <p:cNvPr id="4" name="Content Placeholder 3"/>
          <p:cNvGraphicFramePr>
            <a:graphicFrameLocks noGrp="1"/>
          </p:cNvGraphicFramePr>
          <p:nvPr>
            <p:ph idx="1"/>
          </p:nvPr>
        </p:nvGraphicFramePr>
        <p:xfrm>
          <a:off x="541338" y="1990846"/>
          <a:ext cx="9744075" cy="5262442"/>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2151C8C0-71D4-0037-3F7B-CE4F1C5FA7D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iefimerida - Malaika">
            <a:extLst>
              <a:ext uri="{FF2B5EF4-FFF2-40B4-BE49-F238E27FC236}">
                <a16:creationId xmlns:a16="http://schemas.microsoft.com/office/drawing/2014/main" id="{66A6E180-CAFA-BD99-18D9-00F4A5CA33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71384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9837"/>
            <a:ext cx="9338072" cy="1307939"/>
          </a:xfrm>
          <a:solidFill>
            <a:schemeClr val="tx2">
              <a:lumMod val="50000"/>
            </a:schemeClr>
          </a:solidFill>
        </p:spPr>
        <p:txBody>
          <a:bodyPr>
            <a:noAutofit/>
          </a:bodyPr>
          <a:lstStyle/>
          <a:p>
            <a:pPr algn="l"/>
            <a:r>
              <a:rPr lang="el-GR" sz="2000" b="1" dirty="0">
                <a:solidFill>
                  <a:schemeClr val="bg1"/>
                </a:solidFill>
              </a:rPr>
              <a:t>Σε αυτό το διάστημα, θεωρείτε ότι τα πρώτα δείγματα γραφής του νέου Δημάρχου δείχνουν ότι θα έχει καλύτερα αποτελέσματα από τον προηγούμενο Δήμαρχο Κώστα Ζέρβα; </a:t>
            </a:r>
            <a:br>
              <a:rPr lang="el-GR" sz="2000" b="1" dirty="0">
                <a:solidFill>
                  <a:schemeClr val="bg1"/>
                </a:solidFill>
              </a:rPr>
            </a:br>
            <a:r>
              <a:rPr lang="en-US" sz="2000" b="1" dirty="0">
                <a:solidFill>
                  <a:schemeClr val="bg1"/>
                </a:solidFill>
              </a:rPr>
              <a:t>                                                           </a:t>
            </a:r>
            <a:r>
              <a:rPr lang="el-GR" sz="2000" b="1" dirty="0">
                <a:solidFill>
                  <a:schemeClr val="bg1"/>
                </a:solidFill>
                <a:highlight>
                  <a:srgbClr val="800000"/>
                </a:highlight>
              </a:rPr>
              <a:t>Ανάλυση </a:t>
            </a:r>
            <a:r>
              <a:rPr lang="el-GR" sz="2000" b="1" dirty="0" err="1">
                <a:solidFill>
                  <a:schemeClr val="bg1"/>
                </a:solidFill>
                <a:highlight>
                  <a:srgbClr val="800000"/>
                </a:highlight>
              </a:rPr>
              <a:t>ανα</a:t>
            </a:r>
            <a:r>
              <a:rPr lang="el-GR" sz="2000" b="1" dirty="0">
                <a:solidFill>
                  <a:schemeClr val="bg1"/>
                </a:solidFill>
                <a:highlight>
                  <a:srgbClr val="800000"/>
                </a:highlight>
              </a:rPr>
              <a:t> κόμμα</a:t>
            </a:r>
            <a:endParaRPr lang="en-US" sz="2000" b="1" dirty="0">
              <a:solidFill>
                <a:schemeClr val="bg1"/>
              </a:solidFill>
              <a:highlight>
                <a:srgbClr val="800000"/>
              </a:highlight>
            </a:endParaRPr>
          </a:p>
        </p:txBody>
      </p:sp>
      <p:graphicFrame>
        <p:nvGraphicFramePr>
          <p:cNvPr id="5" name="Content Placeholder 4"/>
          <p:cNvGraphicFramePr>
            <a:graphicFrameLocks noGrp="1"/>
          </p:cNvGraphicFramePr>
          <p:nvPr>
            <p:ph idx="1"/>
          </p:nvPr>
        </p:nvGraphicFramePr>
        <p:xfrm>
          <a:off x="541338" y="2071868"/>
          <a:ext cx="9744075" cy="5181420"/>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99E5F7A0-33CA-E968-BEEC-A58AF4269A2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iefimerida - Malaika">
            <a:extLst>
              <a:ext uri="{FF2B5EF4-FFF2-40B4-BE49-F238E27FC236}">
                <a16:creationId xmlns:a16="http://schemas.microsoft.com/office/drawing/2014/main" id="{7FBF4AF2-FF37-9145-55EE-757C54708B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98470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764469"/>
          </a:xfrm>
          <a:solidFill>
            <a:schemeClr val="tx2">
              <a:lumMod val="50000"/>
            </a:schemeClr>
          </a:solidFill>
        </p:spPr>
        <p:txBody>
          <a:bodyPr>
            <a:noAutofit/>
          </a:bodyPr>
          <a:lstStyle/>
          <a:p>
            <a:pPr algn="l"/>
            <a:r>
              <a:rPr lang="el-GR" sz="2000" b="1" dirty="0">
                <a:solidFill>
                  <a:schemeClr val="bg1"/>
                </a:solidFill>
              </a:rPr>
              <a:t>Από την εικόνα που έχετε διαμορφώσει στο διάστημα αυτών των πρώτων μηνών θητείας του Δημάρχου, τον θεωρείτε...</a:t>
            </a:r>
            <a:br>
              <a:rPr lang="en-US" sz="2000" b="1" dirty="0">
                <a:solidFill>
                  <a:schemeClr val="bg1"/>
                </a:solidFill>
              </a:rPr>
            </a:br>
            <a:endParaRPr lang="en-US" sz="2000" b="1" dirty="0">
              <a:solidFill>
                <a:schemeClr val="bg1"/>
              </a:solidFill>
            </a:endParaRPr>
          </a:p>
        </p:txBody>
      </p:sp>
      <p:graphicFrame>
        <p:nvGraphicFramePr>
          <p:cNvPr id="7" name="Content Placeholder 6"/>
          <p:cNvGraphicFramePr>
            <a:graphicFrameLocks noGrp="1"/>
          </p:cNvGraphicFramePr>
          <p:nvPr>
            <p:ph idx="1"/>
          </p:nvPr>
        </p:nvGraphicFramePr>
        <p:xfrm>
          <a:off x="541338" y="1895475"/>
          <a:ext cx="9744075" cy="5357813"/>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7AAE9112-2A91-54A8-F3EA-F8E90A4428E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iefimerida - Malaika">
            <a:extLst>
              <a:ext uri="{FF2B5EF4-FFF2-40B4-BE49-F238E27FC236}">
                <a16:creationId xmlns:a16="http://schemas.microsoft.com/office/drawing/2014/main" id="{816C0E02-3599-1BE8-E5F4-256CCBA0C2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95676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05115"/>
            <a:ext cx="9338072" cy="591636"/>
          </a:xfrm>
          <a:solidFill>
            <a:schemeClr val="tx2">
              <a:lumMod val="50000"/>
            </a:schemeClr>
          </a:solidFill>
        </p:spPr>
        <p:txBody>
          <a:bodyPr>
            <a:normAutofit/>
          </a:bodyPr>
          <a:lstStyle/>
          <a:p>
            <a:r>
              <a:rPr lang="el-GR" sz="2000" b="1" dirty="0">
                <a:solidFill>
                  <a:schemeClr val="bg1"/>
                </a:solidFill>
              </a:rPr>
              <a:t>Ποια είναι η άποψή σας για την κατασκευή του </a:t>
            </a:r>
            <a:r>
              <a:rPr lang="el-GR" sz="2000" b="1" dirty="0" err="1">
                <a:solidFill>
                  <a:schemeClr val="bg1"/>
                </a:solidFill>
              </a:rPr>
              <a:t>flyover</a:t>
            </a:r>
            <a:r>
              <a:rPr lang="el-GR" sz="2000" b="1" dirty="0">
                <a:solidFill>
                  <a:schemeClr val="bg1"/>
                </a:solidFill>
              </a:rPr>
              <a:t>; </a:t>
            </a:r>
            <a:endParaRPr lang="en-US" sz="2000" b="1" dirty="0">
              <a:solidFill>
                <a:schemeClr val="bg1"/>
              </a:solidFill>
            </a:endParaRPr>
          </a:p>
        </p:txBody>
      </p:sp>
      <p:graphicFrame>
        <p:nvGraphicFramePr>
          <p:cNvPr id="4" name="Content Placeholder 3"/>
          <p:cNvGraphicFramePr>
            <a:graphicFrameLocks noGrp="1"/>
          </p:cNvGraphicFramePr>
          <p:nvPr>
            <p:ph idx="1"/>
          </p:nvPr>
        </p:nvGraphicFramePr>
        <p:xfrm>
          <a:off x="541338" y="1423988"/>
          <a:ext cx="9744075" cy="5829300"/>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9BE40FB5-F8E3-F87D-7D52-2BDF4F0CB69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iefimerida - Malaika">
            <a:extLst>
              <a:ext uri="{FF2B5EF4-FFF2-40B4-BE49-F238E27FC236}">
                <a16:creationId xmlns:a16="http://schemas.microsoft.com/office/drawing/2014/main" id="{6E4DAB92-AA36-EAE2-86F5-D1ADD43A6B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46627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921919"/>
          </a:xfrm>
          <a:solidFill>
            <a:schemeClr val="tx2">
              <a:lumMod val="50000"/>
            </a:schemeClr>
          </a:solidFill>
        </p:spPr>
        <p:txBody>
          <a:bodyPr>
            <a:normAutofit/>
          </a:bodyPr>
          <a:lstStyle/>
          <a:p>
            <a:r>
              <a:rPr lang="el-GR" sz="2000" b="1" dirty="0">
                <a:solidFill>
                  <a:schemeClr val="bg1"/>
                </a:solidFill>
              </a:rPr>
              <a:t>Ποια είναι η άποψή σας για την κατασκευή του </a:t>
            </a:r>
            <a:r>
              <a:rPr lang="el-GR" sz="2000" b="1" dirty="0" err="1">
                <a:solidFill>
                  <a:schemeClr val="bg1"/>
                </a:solidFill>
              </a:rPr>
              <a:t>flyover</a:t>
            </a:r>
            <a:r>
              <a:rPr lang="el-GR" sz="2000" b="1" dirty="0">
                <a:solidFill>
                  <a:schemeClr val="bg1"/>
                </a:solidFill>
              </a:rPr>
              <a:t>; </a:t>
            </a:r>
            <a:br>
              <a:rPr lang="en-US" sz="2000" b="1" dirty="0">
                <a:solidFill>
                  <a:schemeClr val="bg1"/>
                </a:solidFill>
              </a:rPr>
            </a:br>
            <a:r>
              <a:rPr lang="el-GR" sz="2000" b="1" dirty="0">
                <a:solidFill>
                  <a:schemeClr val="bg1"/>
                </a:solidFill>
                <a:highlight>
                  <a:srgbClr val="800000"/>
                </a:highlight>
              </a:rPr>
              <a:t>Ανάλυση </a:t>
            </a:r>
            <a:r>
              <a:rPr lang="el-GR" sz="2000" b="1" dirty="0" err="1">
                <a:solidFill>
                  <a:schemeClr val="bg1"/>
                </a:solidFill>
                <a:highlight>
                  <a:srgbClr val="800000"/>
                </a:highlight>
              </a:rPr>
              <a:t>ανα</a:t>
            </a:r>
            <a:r>
              <a:rPr lang="el-GR" sz="2000" b="1" dirty="0">
                <a:solidFill>
                  <a:schemeClr val="bg1"/>
                </a:solidFill>
                <a:highlight>
                  <a:srgbClr val="800000"/>
                </a:highlight>
              </a:rPr>
              <a:t> κόμμα</a:t>
            </a:r>
            <a:endParaRPr lang="en-US" sz="2000" b="1" dirty="0">
              <a:solidFill>
                <a:schemeClr val="bg1"/>
              </a:solidFill>
              <a:highlight>
                <a:srgbClr val="800000"/>
              </a:highlight>
            </a:endParaRPr>
          </a:p>
        </p:txBody>
      </p:sp>
      <p:graphicFrame>
        <p:nvGraphicFramePr>
          <p:cNvPr id="5" name="Content Placeholder 4"/>
          <p:cNvGraphicFramePr>
            <a:graphicFrameLocks noGrp="1"/>
          </p:cNvGraphicFramePr>
          <p:nvPr>
            <p:ph idx="1"/>
          </p:nvPr>
        </p:nvGraphicFramePr>
        <p:xfrm>
          <a:off x="541338" y="1895475"/>
          <a:ext cx="9744075" cy="5357813"/>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FF7138A5-ECB0-F870-86C7-CBA6CB0470F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iefimerida - Malaika">
            <a:extLst>
              <a:ext uri="{FF2B5EF4-FFF2-40B4-BE49-F238E27FC236}">
                <a16:creationId xmlns:a16="http://schemas.microsoft.com/office/drawing/2014/main" id="{B605081C-6827-20A9-7F83-CAC8196A48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57438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1222861"/>
          </a:xfrm>
          <a:solidFill>
            <a:schemeClr val="tx2">
              <a:lumMod val="50000"/>
            </a:schemeClr>
          </a:solidFill>
        </p:spPr>
        <p:txBody>
          <a:bodyPr>
            <a:noAutofit/>
          </a:bodyPr>
          <a:lstStyle/>
          <a:p>
            <a:pPr algn="l"/>
            <a:r>
              <a:rPr lang="el-GR" sz="2000" b="1" dirty="0">
                <a:solidFill>
                  <a:schemeClr val="bg1"/>
                </a:solidFill>
              </a:rPr>
              <a:t>Με δεδομένο ότι το έργο προχωράει, πώς βλέπετε τις προτάσεις του Δημάρχου για να ελαφρυνθεί το πρόβλημα όπως αστυνόμευση για καλύτερη κυκλοφοριακή ροή, ανακοίνωση μέτρων από επιτροπή συγκοινωνιολόγων, ενίσχυση της τηλεργασίας για να μειωθούν οι μετακινήσεις κ.ά.; </a:t>
            </a:r>
            <a:endParaRPr lang="en-US" sz="2000" b="1" dirty="0">
              <a:solidFill>
                <a:schemeClr val="bg1"/>
              </a:solidFill>
            </a:endParaRPr>
          </a:p>
        </p:txBody>
      </p:sp>
      <p:graphicFrame>
        <p:nvGraphicFramePr>
          <p:cNvPr id="4" name="Content Placeholder 3"/>
          <p:cNvGraphicFramePr>
            <a:graphicFrameLocks noGrp="1"/>
          </p:cNvGraphicFramePr>
          <p:nvPr>
            <p:ph idx="1"/>
          </p:nvPr>
        </p:nvGraphicFramePr>
        <p:xfrm>
          <a:off x="541338" y="2060294"/>
          <a:ext cx="9744075" cy="5192993"/>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F67DA7BA-5044-ACA9-B246-B416AFF58D7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iefimerida - Malaika">
            <a:extLst>
              <a:ext uri="{FF2B5EF4-FFF2-40B4-BE49-F238E27FC236}">
                <a16:creationId xmlns:a16="http://schemas.microsoft.com/office/drawing/2014/main" id="{015893AF-C1B3-857A-A54F-D3D921B8B4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21060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1477504"/>
          </a:xfrm>
          <a:solidFill>
            <a:schemeClr val="tx2">
              <a:lumMod val="50000"/>
            </a:schemeClr>
          </a:solidFill>
        </p:spPr>
        <p:txBody>
          <a:bodyPr>
            <a:noAutofit/>
          </a:bodyPr>
          <a:lstStyle/>
          <a:p>
            <a:pPr algn="l"/>
            <a:r>
              <a:rPr lang="el-GR" sz="2000" b="1" dirty="0">
                <a:solidFill>
                  <a:schemeClr val="bg1"/>
                </a:solidFill>
              </a:rPr>
              <a:t>Με δεδομένο ότι το έργο προχωράει, πώς βλέπετε τις προτάσεις του Δημάρχου για να ελαφρυνθεί το πρόβλημα όπως αστυνόμευση για καλύτερη κυκλοφοριακή ροή, ανακοίνωση μέτρων από επιτροπή συγκοινωνιολόγων, ενίσχυση της τηλεργασίας για να μειωθούν οι μετακινήσεις κ.ά.; </a:t>
            </a:r>
            <a:br>
              <a:rPr lang="el-GR" sz="2000" b="1" dirty="0">
                <a:solidFill>
                  <a:schemeClr val="bg1"/>
                </a:solidFill>
              </a:rPr>
            </a:br>
            <a:r>
              <a:rPr lang="en-US" sz="2000" b="1" dirty="0">
                <a:solidFill>
                  <a:schemeClr val="bg1"/>
                </a:solidFill>
              </a:rPr>
              <a:t>                                                          </a:t>
            </a:r>
            <a:r>
              <a:rPr lang="el-GR" sz="2000" b="1" dirty="0">
                <a:solidFill>
                  <a:schemeClr val="bg1"/>
                </a:solidFill>
                <a:highlight>
                  <a:srgbClr val="800000"/>
                </a:highlight>
              </a:rPr>
              <a:t>Ανάλυση </a:t>
            </a:r>
            <a:r>
              <a:rPr lang="el-GR" sz="2000" b="1" dirty="0" err="1">
                <a:solidFill>
                  <a:schemeClr val="bg1"/>
                </a:solidFill>
                <a:highlight>
                  <a:srgbClr val="800000"/>
                </a:highlight>
              </a:rPr>
              <a:t>ανα</a:t>
            </a:r>
            <a:r>
              <a:rPr lang="el-GR" sz="2000" b="1" dirty="0">
                <a:solidFill>
                  <a:schemeClr val="bg1"/>
                </a:solidFill>
                <a:highlight>
                  <a:srgbClr val="800000"/>
                </a:highlight>
              </a:rPr>
              <a:t> κόμμα</a:t>
            </a:r>
            <a:endParaRPr lang="en-US" sz="2000" b="1" dirty="0">
              <a:solidFill>
                <a:schemeClr val="bg1"/>
              </a:solidFill>
              <a:highlight>
                <a:srgbClr val="800000"/>
              </a:highlight>
            </a:endParaRPr>
          </a:p>
        </p:txBody>
      </p:sp>
      <p:graphicFrame>
        <p:nvGraphicFramePr>
          <p:cNvPr id="5" name="Content Placeholder 4"/>
          <p:cNvGraphicFramePr>
            <a:graphicFrameLocks noGrp="1"/>
          </p:cNvGraphicFramePr>
          <p:nvPr>
            <p:ph idx="1"/>
          </p:nvPr>
        </p:nvGraphicFramePr>
        <p:xfrm>
          <a:off x="541338" y="2465408"/>
          <a:ext cx="9744075" cy="4787880"/>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0F4B8451-C2FA-1C49-60BE-3546EBB3566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iefimerida - Malaika">
            <a:extLst>
              <a:ext uri="{FF2B5EF4-FFF2-40B4-BE49-F238E27FC236}">
                <a16:creationId xmlns:a16="http://schemas.microsoft.com/office/drawing/2014/main" id="{558E0BA0-7558-BE21-6B23-744D64806C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66457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1049240"/>
          </a:xfrm>
          <a:solidFill>
            <a:schemeClr val="tx2">
              <a:lumMod val="50000"/>
            </a:schemeClr>
          </a:solidFill>
        </p:spPr>
        <p:txBody>
          <a:bodyPr>
            <a:normAutofit/>
          </a:bodyPr>
          <a:lstStyle/>
          <a:p>
            <a:pPr algn="l"/>
            <a:r>
              <a:rPr lang="el-GR" sz="2000" b="1" dirty="0">
                <a:solidFill>
                  <a:schemeClr val="bg1"/>
                </a:solidFill>
              </a:rPr>
              <a:t>Η τελευταία κυβερνητική δέσμευση για το Μετρό είναι ότι θα ξεκινήσει να λειτουργεί τον Νοέμβριο φέτος. Εσείς πιστεύετε ότι αυτό θα ισχύσει; </a:t>
            </a:r>
            <a:endParaRPr lang="en-US" sz="2000" b="1" dirty="0">
              <a:solidFill>
                <a:schemeClr val="bg1"/>
              </a:solidFill>
            </a:endParaRPr>
          </a:p>
        </p:txBody>
      </p:sp>
      <p:graphicFrame>
        <p:nvGraphicFramePr>
          <p:cNvPr id="4" name="Content Placeholder 3"/>
          <p:cNvGraphicFramePr>
            <a:graphicFrameLocks noGrp="1"/>
          </p:cNvGraphicFramePr>
          <p:nvPr>
            <p:ph idx="1"/>
          </p:nvPr>
        </p:nvGraphicFramePr>
        <p:xfrm>
          <a:off x="541337" y="2071868"/>
          <a:ext cx="9744075" cy="5146696"/>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701D929B-B582-C6AC-4688-2EF28E9B9CE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iefimerida - Malaika">
            <a:extLst>
              <a:ext uri="{FF2B5EF4-FFF2-40B4-BE49-F238E27FC236}">
                <a16:creationId xmlns:a16="http://schemas.microsoft.com/office/drawing/2014/main" id="{A18276AD-8F33-005B-B54A-52DA7C7144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76088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1083965"/>
          </a:xfrm>
          <a:solidFill>
            <a:schemeClr val="tx2">
              <a:lumMod val="50000"/>
            </a:schemeClr>
          </a:solidFill>
        </p:spPr>
        <p:txBody>
          <a:bodyPr>
            <a:normAutofit/>
          </a:bodyPr>
          <a:lstStyle/>
          <a:p>
            <a:pPr algn="l"/>
            <a:r>
              <a:rPr lang="el-GR" sz="2000" b="1" dirty="0">
                <a:solidFill>
                  <a:schemeClr val="bg1"/>
                </a:solidFill>
              </a:rPr>
              <a:t>Η τελευταία κυβερνητική δέσμευση για το Μετρό είναι ότι θα ξεκινήσει να λειτουργεί τον Νοέμβριο φέτος. Εσείς πιστεύετε ότι αυτό θα ισχύσει; </a:t>
            </a:r>
            <a:br>
              <a:rPr lang="el-GR" sz="2000" b="1" dirty="0">
                <a:solidFill>
                  <a:schemeClr val="bg1"/>
                </a:solidFill>
              </a:rPr>
            </a:br>
            <a:r>
              <a:rPr lang="en-US" sz="2000" b="1" dirty="0">
                <a:solidFill>
                  <a:schemeClr val="bg1"/>
                </a:solidFill>
              </a:rPr>
              <a:t>                                                            </a:t>
            </a:r>
            <a:r>
              <a:rPr lang="el-GR" sz="2000" b="1" dirty="0">
                <a:solidFill>
                  <a:schemeClr val="bg1"/>
                </a:solidFill>
                <a:highlight>
                  <a:srgbClr val="800000"/>
                </a:highlight>
              </a:rPr>
              <a:t>Ανάλυση </a:t>
            </a:r>
            <a:r>
              <a:rPr lang="el-GR" sz="2000" b="1" dirty="0" err="1">
                <a:solidFill>
                  <a:schemeClr val="bg1"/>
                </a:solidFill>
                <a:highlight>
                  <a:srgbClr val="800000"/>
                </a:highlight>
              </a:rPr>
              <a:t>ανα</a:t>
            </a:r>
            <a:r>
              <a:rPr lang="el-GR" sz="2000" b="1" dirty="0">
                <a:solidFill>
                  <a:schemeClr val="bg1"/>
                </a:solidFill>
                <a:highlight>
                  <a:srgbClr val="800000"/>
                </a:highlight>
              </a:rPr>
              <a:t> κόμμα</a:t>
            </a:r>
            <a:endParaRPr lang="en-US" sz="2000" b="1" dirty="0">
              <a:solidFill>
                <a:schemeClr val="bg1"/>
              </a:solidFill>
              <a:highlight>
                <a:srgbClr val="800000"/>
              </a:highlight>
            </a:endParaRPr>
          </a:p>
        </p:txBody>
      </p:sp>
      <p:graphicFrame>
        <p:nvGraphicFramePr>
          <p:cNvPr id="5" name="Content Placeholder 4"/>
          <p:cNvGraphicFramePr>
            <a:graphicFrameLocks noGrp="1"/>
          </p:cNvGraphicFramePr>
          <p:nvPr>
            <p:ph idx="1"/>
          </p:nvPr>
        </p:nvGraphicFramePr>
        <p:xfrm>
          <a:off x="541338" y="1895475"/>
          <a:ext cx="9744075" cy="5357813"/>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145F45DB-799B-E3E0-CB64-DEC0F87F17F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iefimerida - Malaika">
            <a:extLst>
              <a:ext uri="{FF2B5EF4-FFF2-40B4-BE49-F238E27FC236}">
                <a16:creationId xmlns:a16="http://schemas.microsoft.com/office/drawing/2014/main" id="{C2D7B9FC-4841-32D8-8B8D-387B39D6DA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45914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16689"/>
            <a:ext cx="9338072" cy="580061"/>
          </a:xfrm>
          <a:solidFill>
            <a:schemeClr val="tx2">
              <a:lumMod val="50000"/>
            </a:schemeClr>
          </a:solidFill>
        </p:spPr>
        <p:txBody>
          <a:bodyPr>
            <a:noAutofit/>
          </a:bodyPr>
          <a:lstStyle/>
          <a:p>
            <a:r>
              <a:rPr lang="el-GR" sz="2000" b="1" dirty="0">
                <a:solidFill>
                  <a:schemeClr val="bg1"/>
                </a:solidFill>
              </a:rPr>
              <a:t>Εσείς πιστεύετε ότι η Ανάπλαση της Έκθεσης θα πρέπει να γίνει... </a:t>
            </a:r>
            <a:br>
              <a:rPr lang="en-US" sz="2000" b="1" dirty="0">
                <a:solidFill>
                  <a:schemeClr val="bg1"/>
                </a:solidFill>
              </a:rPr>
            </a:br>
            <a:endParaRPr lang="en-US" sz="2000" b="1" dirty="0">
              <a:solidFill>
                <a:schemeClr val="bg1"/>
              </a:solidFill>
            </a:endParaRPr>
          </a:p>
        </p:txBody>
      </p:sp>
      <p:graphicFrame>
        <p:nvGraphicFramePr>
          <p:cNvPr id="4" name="Content Placeholder 3"/>
          <p:cNvGraphicFramePr>
            <a:graphicFrameLocks noGrp="1"/>
          </p:cNvGraphicFramePr>
          <p:nvPr>
            <p:ph idx="1"/>
          </p:nvPr>
        </p:nvGraphicFramePr>
        <p:xfrm>
          <a:off x="541338" y="1423988"/>
          <a:ext cx="9744075" cy="5829300"/>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9FFA1B89-DE67-BA06-2742-AF8643A4B48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iefimerida - Malaika">
            <a:extLst>
              <a:ext uri="{FF2B5EF4-FFF2-40B4-BE49-F238E27FC236}">
                <a16:creationId xmlns:a16="http://schemas.microsoft.com/office/drawing/2014/main" id="{563792AF-4867-5934-6165-EB4093D3E2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48892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829322"/>
          </a:xfrm>
          <a:solidFill>
            <a:schemeClr val="tx2">
              <a:lumMod val="50000"/>
            </a:schemeClr>
          </a:solidFill>
        </p:spPr>
        <p:txBody>
          <a:bodyPr>
            <a:noAutofit/>
          </a:bodyPr>
          <a:lstStyle/>
          <a:p>
            <a:r>
              <a:rPr lang="el-GR" sz="2000" b="1" dirty="0">
                <a:solidFill>
                  <a:schemeClr val="bg1"/>
                </a:solidFill>
              </a:rPr>
              <a:t>Εσείς πιστεύετε ότι η Ανάπλαση της Έκθεσης θα πρέπει να γίνει... </a:t>
            </a:r>
            <a:br>
              <a:rPr lang="el-GR" sz="2000" b="1" dirty="0">
                <a:solidFill>
                  <a:schemeClr val="bg1"/>
                </a:solidFill>
              </a:rPr>
            </a:br>
            <a:r>
              <a:rPr lang="el-GR" sz="2000" b="1" dirty="0">
                <a:solidFill>
                  <a:schemeClr val="bg1"/>
                </a:solidFill>
                <a:highlight>
                  <a:srgbClr val="800000"/>
                </a:highlight>
              </a:rPr>
              <a:t>Ανάλυση </a:t>
            </a:r>
            <a:r>
              <a:rPr lang="el-GR" sz="2000" b="1" dirty="0" err="1">
                <a:solidFill>
                  <a:schemeClr val="bg1"/>
                </a:solidFill>
                <a:highlight>
                  <a:srgbClr val="800000"/>
                </a:highlight>
              </a:rPr>
              <a:t>ανα</a:t>
            </a:r>
            <a:r>
              <a:rPr lang="el-GR" sz="2000" b="1" dirty="0">
                <a:solidFill>
                  <a:schemeClr val="bg1"/>
                </a:solidFill>
                <a:highlight>
                  <a:srgbClr val="800000"/>
                </a:highlight>
              </a:rPr>
              <a:t> κόμμα</a:t>
            </a:r>
            <a:br>
              <a:rPr lang="en-US" sz="2000" b="1" dirty="0">
                <a:solidFill>
                  <a:schemeClr val="bg1"/>
                </a:solidFill>
                <a:highlight>
                  <a:srgbClr val="800000"/>
                </a:highlight>
              </a:rPr>
            </a:br>
            <a:endParaRPr lang="en-US" sz="2000" b="1" dirty="0">
              <a:solidFill>
                <a:schemeClr val="bg1"/>
              </a:solidFill>
              <a:highlight>
                <a:srgbClr val="800000"/>
              </a:highlight>
            </a:endParaRPr>
          </a:p>
        </p:txBody>
      </p:sp>
      <p:graphicFrame>
        <p:nvGraphicFramePr>
          <p:cNvPr id="5" name="Content Placeholder 4"/>
          <p:cNvGraphicFramePr>
            <a:graphicFrameLocks noGrp="1"/>
          </p:cNvGraphicFramePr>
          <p:nvPr>
            <p:ph idx="1"/>
          </p:nvPr>
        </p:nvGraphicFramePr>
        <p:xfrm>
          <a:off x="541338" y="1895475"/>
          <a:ext cx="9744075" cy="5357813"/>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F23EF301-C523-CA13-6E3F-8C9F0B736D6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iefimerida - Malaika">
            <a:extLst>
              <a:ext uri="{FF2B5EF4-FFF2-40B4-BE49-F238E27FC236}">
                <a16:creationId xmlns:a16="http://schemas.microsoft.com/office/drawing/2014/main" id="{374DEA8C-4D4C-3FDD-A52A-6D329B57B8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18818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748299"/>
          </a:xfrm>
          <a:solidFill>
            <a:schemeClr val="tx2">
              <a:lumMod val="50000"/>
            </a:schemeClr>
          </a:solidFill>
        </p:spPr>
        <p:txBody>
          <a:bodyPr>
            <a:normAutofit/>
          </a:bodyPr>
          <a:lstStyle/>
          <a:p>
            <a:r>
              <a:rPr lang="el-GR" sz="2000" b="1" dirty="0">
                <a:solidFill>
                  <a:schemeClr val="bg1"/>
                </a:solidFill>
              </a:rPr>
              <a:t>Ποιο κόμμα σκέφτεστε να ψηφίσετε στις Ευρωεκλογές του Ιουνίου;</a:t>
            </a:r>
            <a:br>
              <a:rPr lang="en-US" sz="2000" b="1" dirty="0">
                <a:solidFill>
                  <a:schemeClr val="bg1"/>
                </a:solidFill>
              </a:rPr>
            </a:br>
            <a:endParaRPr lang="en-US" sz="2000" b="1" dirty="0">
              <a:solidFill>
                <a:schemeClr val="bg1"/>
              </a:solidFill>
            </a:endParaRPr>
          </a:p>
        </p:txBody>
      </p:sp>
      <p:graphicFrame>
        <p:nvGraphicFramePr>
          <p:cNvPr id="5" name="Content Placeholder 4"/>
          <p:cNvGraphicFramePr>
            <a:graphicFrameLocks noGrp="1"/>
          </p:cNvGraphicFramePr>
          <p:nvPr>
            <p:ph idx="1"/>
          </p:nvPr>
        </p:nvGraphicFramePr>
        <p:xfrm>
          <a:off x="541338" y="1895475"/>
          <a:ext cx="9744075" cy="5357813"/>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AEF86C72-294F-3AD8-9A6B-FE172707503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iefimerida - Malaika">
            <a:extLst>
              <a:ext uri="{FF2B5EF4-FFF2-40B4-BE49-F238E27FC236}">
                <a16:creationId xmlns:a16="http://schemas.microsoft.com/office/drawing/2014/main" id="{5D86B594-374E-B5BE-9092-C007B78888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29600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956643"/>
          </a:xfrm>
          <a:solidFill>
            <a:schemeClr val="tx2">
              <a:lumMod val="50000"/>
            </a:schemeClr>
          </a:solidFill>
        </p:spPr>
        <p:txBody>
          <a:bodyPr>
            <a:normAutofit/>
          </a:bodyPr>
          <a:lstStyle/>
          <a:p>
            <a:r>
              <a:rPr lang="el-GR" sz="2000" b="1" dirty="0">
                <a:solidFill>
                  <a:schemeClr val="bg1"/>
                </a:solidFill>
              </a:rPr>
              <a:t>Ποιο κόμμα σκέφτεστε να ψηφίσετε στις Ευρωεκλογές του Ιουνίου;</a:t>
            </a:r>
            <a:br>
              <a:rPr lang="en-US" sz="2000" b="1" dirty="0">
                <a:solidFill>
                  <a:schemeClr val="bg1"/>
                </a:solidFill>
              </a:rPr>
            </a:br>
            <a:r>
              <a:rPr lang="el-GR" sz="2000" b="1" dirty="0" err="1">
                <a:solidFill>
                  <a:schemeClr val="bg1"/>
                </a:solidFill>
                <a:highlight>
                  <a:srgbClr val="800000"/>
                </a:highlight>
              </a:rPr>
              <a:t>Επι</a:t>
            </a:r>
            <a:r>
              <a:rPr lang="el-GR" sz="2000" b="1" dirty="0">
                <a:solidFill>
                  <a:schemeClr val="bg1"/>
                </a:solidFill>
                <a:highlight>
                  <a:srgbClr val="800000"/>
                </a:highlight>
              </a:rPr>
              <a:t> των </a:t>
            </a:r>
            <a:r>
              <a:rPr lang="el-GR" sz="2000" b="1" dirty="0" err="1">
                <a:solidFill>
                  <a:schemeClr val="bg1"/>
                </a:solidFill>
                <a:highlight>
                  <a:srgbClr val="800000"/>
                </a:highlight>
              </a:rPr>
              <a:t>εκγύρων</a:t>
            </a:r>
            <a:endParaRPr lang="en-US" sz="2000" b="1" dirty="0">
              <a:solidFill>
                <a:schemeClr val="bg1"/>
              </a:solidFill>
              <a:highlight>
                <a:srgbClr val="800000"/>
              </a:highlight>
            </a:endParaRPr>
          </a:p>
        </p:txBody>
      </p:sp>
      <p:graphicFrame>
        <p:nvGraphicFramePr>
          <p:cNvPr id="5" name="Content Placeholder 4"/>
          <p:cNvGraphicFramePr>
            <a:graphicFrameLocks noGrp="1"/>
          </p:cNvGraphicFramePr>
          <p:nvPr>
            <p:ph idx="1"/>
          </p:nvPr>
        </p:nvGraphicFramePr>
        <p:xfrm>
          <a:off x="541338" y="1921397"/>
          <a:ext cx="9744075" cy="5331891"/>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D302E793-E602-4052-5CDC-E17C0FDD8B9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iefimerida - Malaika">
            <a:extLst>
              <a:ext uri="{FF2B5EF4-FFF2-40B4-BE49-F238E27FC236}">
                <a16:creationId xmlns:a16="http://schemas.microsoft.com/office/drawing/2014/main" id="{8BC2B7F9-963F-C0D7-D11A-7AF61BC0AB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0881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4340" y="432319"/>
            <a:ext cx="9338072" cy="921919"/>
          </a:xfrm>
          <a:solidFill>
            <a:schemeClr val="tx2">
              <a:lumMod val="50000"/>
            </a:schemeClr>
          </a:solidFill>
        </p:spPr>
        <p:txBody>
          <a:bodyPr>
            <a:normAutofit/>
          </a:bodyPr>
          <a:lstStyle/>
          <a:p>
            <a:r>
              <a:rPr lang="el-GR" sz="2000" b="1" dirty="0">
                <a:solidFill>
                  <a:schemeClr val="bg1"/>
                </a:solidFill>
              </a:rPr>
              <a:t>Ποιο κόμμα σκέφτεστε να ψηφίσετε στις Ευρωεκλογές του Ιουνίου;</a:t>
            </a:r>
            <a:br>
              <a:rPr lang="en-US" sz="2000" b="1" dirty="0">
                <a:solidFill>
                  <a:schemeClr val="bg1"/>
                </a:solidFill>
              </a:rPr>
            </a:br>
            <a:r>
              <a:rPr lang="el-GR" sz="2000" b="1" dirty="0">
                <a:solidFill>
                  <a:schemeClr val="bg1"/>
                </a:solidFill>
                <a:highlight>
                  <a:srgbClr val="800000"/>
                </a:highlight>
              </a:rPr>
              <a:t>Εκτίμηση</a:t>
            </a:r>
            <a:endParaRPr lang="en-US" sz="2000" b="1" dirty="0">
              <a:solidFill>
                <a:schemeClr val="bg1"/>
              </a:solidFill>
              <a:highlight>
                <a:srgbClr val="800000"/>
              </a:highlight>
            </a:endParaRPr>
          </a:p>
        </p:txBody>
      </p:sp>
      <p:graphicFrame>
        <p:nvGraphicFramePr>
          <p:cNvPr id="6" name="Content Placeholder 5"/>
          <p:cNvGraphicFramePr>
            <a:graphicFrameLocks noGrp="1"/>
          </p:cNvGraphicFramePr>
          <p:nvPr>
            <p:ph idx="1"/>
          </p:nvPr>
        </p:nvGraphicFramePr>
        <p:xfrm>
          <a:off x="541338" y="2048719"/>
          <a:ext cx="9744075" cy="5204569"/>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F67AE47F-6010-1CD9-4B94-3AB1EAAEC18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iefimerida - Malaika">
            <a:extLst>
              <a:ext uri="{FF2B5EF4-FFF2-40B4-BE49-F238E27FC236}">
                <a16:creationId xmlns:a16="http://schemas.microsoft.com/office/drawing/2014/main" id="{D7AFE7AE-FB5B-38C1-362D-37D34CE130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825" y="7483334"/>
            <a:ext cx="2143125" cy="4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14219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301E07F-4F79-4B58-8698-EF24DC1ECD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826750" cy="81200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Arc 17">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1119" y="918626"/>
            <a:ext cx="2653317" cy="3537756"/>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4AC9839C-7810-4604-948A-F6E68C4C7FB3}"/>
              </a:ext>
            </a:extLst>
          </p:cNvPr>
          <p:cNvSpPr>
            <a:spLocks noGrp="1"/>
          </p:cNvSpPr>
          <p:nvPr>
            <p:ph type="title"/>
          </p:nvPr>
        </p:nvSpPr>
        <p:spPr>
          <a:xfrm>
            <a:off x="6287842" y="766768"/>
            <a:ext cx="3967493" cy="3623765"/>
          </a:xfrm>
        </p:spPr>
        <p:txBody>
          <a:bodyPr vert="horz" lIns="91440" tIns="45720" rIns="91440" bIns="45720" rtlCol="0" anchor="b">
            <a:normAutofit/>
          </a:bodyPr>
          <a:lstStyle/>
          <a:p>
            <a:pPr algn="ctr" defTabSz="914400">
              <a:lnSpc>
                <a:spcPct val="90000"/>
              </a:lnSpc>
              <a:defRPr/>
            </a:pPr>
            <a:r>
              <a:rPr lang="en-US" kern="1200">
                <a:solidFill>
                  <a:srgbClr val="FFFFFF"/>
                </a:solidFill>
                <a:latin typeface="+mj-lt"/>
                <a:ea typeface="+mj-ea"/>
                <a:cs typeface="+mj-cs"/>
              </a:rPr>
              <a:t>ΤΕΛΟΣ ΠΑΡΟΥΣΙΑΣΗΣ</a:t>
            </a:r>
          </a:p>
        </p:txBody>
      </p:sp>
      <p:sp>
        <p:nvSpPr>
          <p:cNvPr id="20" name="Oval 19">
            <a:extLst>
              <a:ext uri="{FF2B5EF4-FFF2-40B4-BE49-F238E27FC236}">
                <a16:creationId xmlns:a16="http://schemas.microsoft.com/office/drawing/2014/main" id="{9EE6F773-742A-491A-9A00-A2A150DF50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1326" y="434313"/>
            <a:ext cx="5438578" cy="72514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iefimerida - Malaika">
            <a:extLst>
              <a:ext uri="{FF2B5EF4-FFF2-40B4-BE49-F238E27FC236}">
                <a16:creationId xmlns:a16="http://schemas.microsoft.com/office/drawing/2014/main" id="{19CA288B-F3B3-732F-823B-1C6FA95FAD4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60418" y="2172074"/>
            <a:ext cx="3775913" cy="3775913"/>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a:noFill/>
          <a:extLst>
            <a:ext uri="{909E8E84-426E-40DD-AFC4-6F175D3DCCD1}">
              <a14:hiddenFill xmlns:a14="http://schemas.microsoft.com/office/drawing/2010/main">
                <a:solidFill>
                  <a:srgbClr val="FFFFFF"/>
                </a:solidFill>
              </a14:hiddenFill>
            </a:ext>
          </a:extLst>
        </p:spPr>
      </p:pic>
      <p:pic>
        <p:nvPicPr>
          <p:cNvPr id="3" name="Picture 6" descr="Εικόνα που περιέχει γραμματοσειρά, λογότυπο, γραφικά, κύκλος&#10;&#10;Περιγραφή που δημιουργήθηκε αυτόματα">
            <a:extLst>
              <a:ext uri="{FF2B5EF4-FFF2-40B4-BE49-F238E27FC236}">
                <a16:creationId xmlns:a16="http://schemas.microsoft.com/office/drawing/2014/main" id="{09700C72-8C7A-4CA8-B670-A8F75EE1902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793" y="7457421"/>
            <a:ext cx="10271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6489</TotalTime>
  <Words>1320</Words>
  <Application>Microsoft Office PowerPoint</Application>
  <PresentationFormat>Χαρτί B4 (ISO) (250x353 χιλ.)</PresentationFormat>
  <Paragraphs>106</Paragraphs>
  <Slides>42</Slides>
  <Notes>3</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4</vt:i4>
      </vt:variant>
      <vt:variant>
        <vt:lpstr>Τίτλοι διαφανειών</vt:lpstr>
      </vt:variant>
      <vt:variant>
        <vt:i4>42</vt:i4>
      </vt:variant>
    </vt:vector>
  </HeadingPairs>
  <TitlesOfParts>
    <vt:vector size="50" baseType="lpstr">
      <vt:lpstr>Arial</vt:lpstr>
      <vt:lpstr>Calibri</vt:lpstr>
      <vt:lpstr>Segoe UI Web (Greek)</vt:lpstr>
      <vt:lpstr>Wingdings</vt:lpstr>
      <vt:lpstr>Office Theme</vt:lpstr>
      <vt:lpstr>4_Office Theme</vt:lpstr>
      <vt:lpstr>1_Office Theme</vt:lpstr>
      <vt:lpstr>2_Office Theme</vt:lpstr>
      <vt:lpstr>Αξιολόγηση των  πρώτων 100 ημερών  των νέων Δημοτικών Αρχών στους Δήμους Αθήνας και Θεσσαλονίκης  και οι Πολιτικοί συσχετισμοί, ενόψει Ευρωεκλογών</vt:lpstr>
      <vt:lpstr>Παρουσίαση του PowerPoint</vt:lpstr>
      <vt:lpstr>Ταυτότητα Έρευνας</vt:lpstr>
      <vt:lpstr>Ποιο θεωρείτε προσωπικά ως το μεγαλύτερο πρόβλημα που αντιμετωπίζει ο Δήμος σας; </vt:lpstr>
      <vt:lpstr>Πόσο ικανοποιημένος/ η είστε από τα πρώτα μέτρα, τις παρεμβάσεις και εξαγγελίες του νέου Δημάρχου για...</vt:lpstr>
      <vt:lpstr>Πόσο ικανοποιημένος/η είστε συνολικά από τις πρώτες πρωτοβουλίες και την συνολική παρουσία του νέου Δημάρχου Χάρη Δούκα; </vt:lpstr>
      <vt:lpstr>Πόσο ικανοποιημένος/η είστε συνολικά από τις πρώτες πρωτοβουλίες και την συνολική παρουσία του νέου Δημάρχου Χάρη Δούκα; </vt:lpstr>
      <vt:lpstr>Σε αυτό το διάστημα, θεωρείτε ότι τα πρώτα δείγματα γραφής του νέου Δημάρχου δείχνουν ότι θα έχει καλύτερα αποτελέσματα από τον προηγούμενο Δήμαρχο Κώστα Μπακογιάννη;  </vt:lpstr>
      <vt:lpstr>Σε αυτό το διάστημα, θεωρείτε ότι τα πρώτα δείγματα γραφής του νέου Δημάρχου δείχνουν ότι θα έχει καλύτερα αποτελέσματα από τον προηγούμενο Δήμαρχο Κώστα Μπακογιάννη;  </vt:lpstr>
      <vt:lpstr>Από την εικόνα που έχετε διαμορφώσει στο διάστημα αυτών των πρώτων μηνών θητείας του Δημάρχου, τον θεωρείτε...</vt:lpstr>
      <vt:lpstr>Πιστεύετε ότι με τον νέο Δήμαρχο, θα επιταχυνθεί η διπλή Ανάπλαση στον Βοτανικό;</vt:lpstr>
      <vt:lpstr>Πιστεύετε ότι με τον νέο Δήμαρχο, θα επιταχυνθεί η διπλή Ανάπλαση στον Βοτανικό;</vt:lpstr>
      <vt:lpstr>Πιστεύετε ότι θα γίνει πράξη η δέσμευση του Δημάρχου για 5.000 φυτεύσεις νέων δένδρων κάθε χρόνο; </vt:lpstr>
      <vt:lpstr>Πιστεύετε ότι θα γίνει πράξη η δέσμευση του Δημάρχου για 5.000 φυτεύσεις νέων δένδρων κάθε χρόνο; </vt:lpstr>
      <vt:lpstr>Πιστεύετε ότι επί του νέου Δημάρχου Χάρη Δούκα έχουν ενταθεί οι έλεγχοι για τα παράνομα τραπεζοκαθίσματα και απελευθερώνεται δημόσιος χώρος για να αποδοθεί στους δημότες;</vt:lpstr>
      <vt:lpstr>Πιστεύετε ότι επί του νέου Δημάρχου Χάρη Δούκα έχουν ενταθεί οι έλεγχοι για τα παράνομα τραπεζοκαθίσματα και απελευθερώνεται δημόσιος χώρος για να αποδοθεί στους δημότες;</vt:lpstr>
      <vt:lpstr>Θεωρείτε ότι επί νέου Δημάρχου θα προχωρήσουν οι αναπλάσεις σειράς χώρων όπως στον Λόφο του Στρέφη κ.λπ.; </vt:lpstr>
      <vt:lpstr>Θεωρείτε ότι επί νέου Δημάρχου θα προχωρήσουν οι αναπλάσεις σειράς χώρων όπως στον Λόφο του Στρέφη κ.λπ.; </vt:lpstr>
      <vt:lpstr>Ποιο κόμμα σκέφτεστε να ψηφίσετε στις Ευρωεκλογές του Ιουνίου;</vt:lpstr>
      <vt:lpstr>Ποιο κόμμα σκέφτεστε να ψηφίσετε στις Ευρωεκλογές του Ιουνίου; Επι των εγκύρων</vt:lpstr>
      <vt:lpstr>Ποιο κόμμα σκέφτεστε να ψηφίσετε στις Ευρωεκλογές του Ιουνίου; Εκτίμηση</vt:lpstr>
      <vt:lpstr>Παρουσίαση του PowerPoint</vt:lpstr>
      <vt:lpstr>Ταυτότητα Έρευνας</vt:lpstr>
      <vt:lpstr>Ποιο θεωρείτε προσωπικά ως το μεγαλύτερο πρόβλημα που αντιμετωπίζει ο Δήμος σας; </vt:lpstr>
      <vt:lpstr>Πόσο ικανοποιημένος/ η είστε από τα πρώτα μέτρα, τις παρεμβάσεις και εξαγγελίες του νέου Δημάρχου για... </vt:lpstr>
      <vt:lpstr>Πόσο ικανοποιημένος/η είστε συνολικά από τις πρώτες πρωτοβουλίες και την συνολική παρουσία του νέου Δημάρχου Στέλιου Αγγελούδη;  </vt:lpstr>
      <vt:lpstr>Πόσο ικανοποιημένος/η είστε συνολικά από τις πρώτες πρωτοβουλίες και την συνολική παρουσία του νέου Δημάρχου Στέλιου Αγγελούδη;                                                           Ανάλυση ανα κόμμα </vt:lpstr>
      <vt:lpstr>Σε αυτό το διάστημα, θεωρείτε ότι τα πρώτα δείγματα γραφής του νέου Δημάρχου δείχνουν ότι θα έχει καλύτερα αποτελέσματα από τον προηγούμενο Δήμαρχο Κώστα Ζέρβα; </vt:lpstr>
      <vt:lpstr>Σε αυτό το διάστημα, θεωρείτε ότι τα πρώτα δείγματα γραφής του νέου Δημάρχου δείχνουν ότι θα έχει καλύτερα αποτελέσματα από τον προηγούμενο Δήμαρχο Κώστα Ζέρβα;                                                             Ανάλυση ανα κόμμα</vt:lpstr>
      <vt:lpstr>Από την εικόνα που έχετε διαμορφώσει στο διάστημα αυτών των πρώτων μηνών θητείας του Δημάρχου, τον θεωρείτε... </vt:lpstr>
      <vt:lpstr>Ποια είναι η άποψή σας για την κατασκευή του flyover; </vt:lpstr>
      <vt:lpstr>Ποια είναι η άποψή σας για την κατασκευή του flyover;  Ανάλυση ανα κόμμα</vt:lpstr>
      <vt:lpstr>Με δεδομένο ότι το έργο προχωράει, πώς βλέπετε τις προτάσεις του Δημάρχου για να ελαφρυνθεί το πρόβλημα όπως αστυνόμευση για καλύτερη κυκλοφοριακή ροή, ανακοίνωση μέτρων από επιτροπή συγκοινωνιολόγων, ενίσχυση της τηλεργασίας για να μειωθούν οι μετακινήσεις κ.ά.; </vt:lpstr>
      <vt:lpstr>Με δεδομένο ότι το έργο προχωράει, πώς βλέπετε τις προτάσεις του Δημάρχου για να ελαφρυνθεί το πρόβλημα όπως αστυνόμευση για καλύτερη κυκλοφοριακή ροή, ανακοίνωση μέτρων από επιτροπή συγκοινωνιολόγων, ενίσχυση της τηλεργασίας για να μειωθούν οι μετακινήσεις κ.ά.;                                                            Ανάλυση ανα κόμμα</vt:lpstr>
      <vt:lpstr>Η τελευταία κυβερνητική δέσμευση για το Μετρό είναι ότι θα ξεκινήσει να λειτουργεί τον Νοέμβριο φέτος. Εσείς πιστεύετε ότι αυτό θα ισχύσει; </vt:lpstr>
      <vt:lpstr>Η τελευταία κυβερνητική δέσμευση για το Μετρό είναι ότι θα ξεκινήσει να λειτουργεί τον Νοέμβριο φέτος. Εσείς πιστεύετε ότι αυτό θα ισχύσει;                                                              Ανάλυση ανα κόμμα</vt:lpstr>
      <vt:lpstr>Εσείς πιστεύετε ότι η Ανάπλαση της Έκθεσης θα πρέπει να γίνει...  </vt:lpstr>
      <vt:lpstr>Εσείς πιστεύετε ότι η Ανάπλαση της Έκθεσης θα πρέπει να γίνει...  Ανάλυση ανα κόμμα </vt:lpstr>
      <vt:lpstr>Ποιο κόμμα σκέφτεστε να ψηφίσετε στις Ευρωεκλογές του Ιουνίου; </vt:lpstr>
      <vt:lpstr>Ποιο κόμμα σκέφτεστε να ψηφίσετε στις Ευρωεκλογές του Ιουνίου; Επι των εκγύρων</vt:lpstr>
      <vt:lpstr>Ποιο κόμμα σκέφτεστε να ψηφίσετε στις Ευρωεκλογές του Ιουνίου; Εκτίμηση</vt:lpstr>
      <vt:lpstr>ΤΕΛΟΣ ΠΑΡΟΥΣΙΑΣΗΣ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ΤΙΤΛΟΣ</dc:title>
  <dc:creator>Λογαριασμός Microsoft</dc:creator>
  <cp:lastModifiedBy>Zaharias Zoupis</cp:lastModifiedBy>
  <cp:revision>1010</cp:revision>
  <dcterms:created xsi:type="dcterms:W3CDTF">2021-02-20T11:15:26Z</dcterms:created>
  <dcterms:modified xsi:type="dcterms:W3CDTF">2024-04-25T10:32:44Z</dcterms:modified>
</cp:coreProperties>
</file>